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8"/>
  </p:notesMasterIdLst>
  <p:sldIdLst>
    <p:sldId id="256" r:id="rId2"/>
    <p:sldId id="389" r:id="rId3"/>
    <p:sldId id="390" r:id="rId4"/>
    <p:sldId id="391" r:id="rId5"/>
    <p:sldId id="386" r:id="rId6"/>
    <p:sldId id="387" r:id="rId7"/>
    <p:sldId id="257" r:id="rId8"/>
    <p:sldId id="392" r:id="rId9"/>
    <p:sldId id="258" r:id="rId10"/>
    <p:sldId id="259" r:id="rId11"/>
    <p:sldId id="260" r:id="rId12"/>
    <p:sldId id="261" r:id="rId13"/>
    <p:sldId id="262" r:id="rId14"/>
    <p:sldId id="264" r:id="rId15"/>
    <p:sldId id="325" r:id="rId16"/>
    <p:sldId id="328" r:id="rId17"/>
    <p:sldId id="329" r:id="rId18"/>
    <p:sldId id="265" r:id="rId19"/>
    <p:sldId id="266" r:id="rId20"/>
    <p:sldId id="267" r:id="rId21"/>
    <p:sldId id="314" r:id="rId22"/>
    <p:sldId id="268" r:id="rId23"/>
    <p:sldId id="269" r:id="rId24"/>
    <p:sldId id="270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30" r:id="rId33"/>
    <p:sldId id="331" r:id="rId34"/>
    <p:sldId id="273" r:id="rId35"/>
    <p:sldId id="274" r:id="rId36"/>
    <p:sldId id="275" r:id="rId37"/>
    <p:sldId id="276" r:id="rId38"/>
    <p:sldId id="278" r:id="rId39"/>
    <p:sldId id="393" r:id="rId40"/>
    <p:sldId id="280" r:id="rId41"/>
    <p:sldId id="340" r:id="rId42"/>
    <p:sldId id="341" r:id="rId43"/>
    <p:sldId id="342" r:id="rId44"/>
    <p:sldId id="343" r:id="rId45"/>
    <p:sldId id="286" r:id="rId46"/>
    <p:sldId id="383" r:id="rId47"/>
    <p:sldId id="384" r:id="rId48"/>
    <p:sldId id="394" r:id="rId49"/>
    <p:sldId id="395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4" r:id="rId59"/>
    <p:sldId id="405" r:id="rId60"/>
    <p:sldId id="406" r:id="rId61"/>
    <p:sldId id="407" r:id="rId62"/>
    <p:sldId id="408" r:id="rId63"/>
    <p:sldId id="409" r:id="rId64"/>
    <p:sldId id="410" r:id="rId65"/>
    <p:sldId id="411" r:id="rId66"/>
    <p:sldId id="412" r:id="rId67"/>
    <p:sldId id="413" r:id="rId68"/>
    <p:sldId id="287" r:id="rId69"/>
    <p:sldId id="289" r:id="rId70"/>
    <p:sldId id="290" r:id="rId71"/>
    <p:sldId id="379" r:id="rId72"/>
    <p:sldId id="380" r:id="rId73"/>
    <p:sldId id="291" r:id="rId74"/>
    <p:sldId id="292" r:id="rId75"/>
    <p:sldId id="294" r:id="rId76"/>
    <p:sldId id="414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26" autoAdjust="0"/>
    <p:restoredTop sz="62123" autoAdjust="0"/>
  </p:normalViewPr>
  <p:slideViewPr>
    <p:cSldViewPr snapToGrid="0">
      <p:cViewPr varScale="1">
        <p:scale>
          <a:sx n="91" d="100"/>
          <a:sy n="91" d="100"/>
        </p:scale>
        <p:origin x="89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08451" units="1/cm"/>
          <inkml:channelProperty channel="Y" name="resolution" value="54.27136" units="1/cm"/>
          <inkml:channelProperty channel="T" name="resolution" value="1" units="1/dev"/>
        </inkml:channelProperties>
      </inkml:inkSource>
      <inkml:timestamp xml:id="ts0" timeString="2019-11-06T00:37:18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564 6703 0,'-17'0'63,"17"17"-63,0 1 15,0 17 17,0 36-1,0-53 0,0-1-15,0 54 31,0-54-32,0 19 63,0-19-78,0 1 16</inkml:trace>
  <inkml:trace contextRef="#ctx0" brushRef="#br0" timeOffset="832.788">529 6438 0</inkml:trace>
  <inkml:trace contextRef="#ctx0" brushRef="#br0" timeOffset="4179.964">723 6509 0,'-17'35'31,"17"-17"-31,0-1 16,0 1-16,-18 0 15,18 17-15,0-18 16,0 1-16,0 0 0,0-1 15,0 1 1,0 0 0,0 35 15,0 35 16,0-35-32,0-36 17,0 1-32,0 0 15,0-1 1,0 1 0,0 0 15,0-1-31,0 1 31,0-36 219,0-17-156,0 17-79,0-35 1,0 36 0,0-19-1,18 1 1,-18 18 15,0-19-31,0 19 31,0-1 16,0 0 110,0 1-126,17-1 0,-17 0-15,18 1 62,-18-1-63,17 18 32,-17-35-31,18-18 0,0 35-1,-1 1-15,19-1 16,-19 18 171,1 0-109,0 0-62,-1 0-16,1 0 16,-1 0 15,1 0-31,-18 18 31,18-1-15,-1 1-1,1-18 1,-18 18-16,0-1 31,18 1-15,-18-1 0,0 1-16,17 17 31,-17-17-16,0 0 1,0-1 15,0 1-31,0 0 16,0 17 15,0-17-15,0-1 15,0 1-15,0 35-1,0-18 1,0-17 0,0-1-1,0 19 1,0-19 15,0 1-15,0-1-1</inkml:trace>
  <inkml:trace contextRef="#ctx0" brushRef="#br0" timeOffset="7681.717">529 8961 0,'-35'0'125,"0"35"-110,17 0 17,-35 36 15,53-36-32,-18-17 1,18 34-16,0-16 31,0-19-15,0 19-1,0-19 1,0 1 0,0 17-1,0-17 32,18 0-47,-18-1 31,18 1 1,-1-18-17,19 17 1,17 1-1,-1-18 1,1 0 0,18 0-1,17 0 1,-35 0 0,-35 0-1,-1-18 16,19 1-15,-19-1 0,1-17-16,-1 17 31,1 1-15,-18-1-1,0-17 1,0 17-1,0-17 1,0-18 0,0 35 15,0-52-15,-35 17-1,17 35 1,1-35-1,-1 53 1,18-17 0,-35 17 15,35-18-15,-36 18-1,1 0 16,17 0-15,-34-18 0,-1 18-1,17 0 1,19 0 0,-1 0 15</inkml:trace>
  <inkml:trace contextRef="#ctx0" brushRef="#br0" timeOffset="9990.633">1094 8802 0,'0'17'32,"0"1"-32,0 0 15,0-1 1,0 1 0,0 0-16,0 17 15,0 35 16,0 1 32,0-18-47,0-35-1,17 52 1,1 1-1,0-54 1,-18 19 0,17-1 31,1-17-32,-1-18 173,19 0-173,-19 0-15,1 0 32,0 0-32,-18-18 15,17 0 1,1 1-1,-18-1 1,18 0 0,-1 1-1,1-19 1,17 19 0,-35-19-1,18 1 16,-18 18-15,17-1 0,-17 0-1,18 1 17,-18-1-32,0 0 31,0 1-16,0-1 1,0 0 15,0 1-31,0-1 16,0 1 0,18-1-1,-18 0 48,0 1-32,0-1 94,0 71 0,0-35-109,0 34-1,0-34 1,0 17-1,0 1 1,0-1 15,0-17 1,0 34-17,0-34 1,0 17-1,0 1 1,0-19 0,0 36-1,0-35 1,0 0 0,0-1 30,0 1-46,0-1 63,17-17-16</inkml:trace>
  <inkml:trace contextRef="#ctx0" brushRef="#br0" timeOffset="11679.97">1623 8925 0,'17'0'94,"19"0"-79,-1-17 1,0-1 15,18 0 16,-35 18-47,-1 0 31</inkml:trace>
  <inkml:trace contextRef="#ctx0" brushRef="#br0" timeOffset="12954.868">1764 8908 0,'0'17'47,"0"1"-31,0 17 15,0 18-31,0 71 47,0-72-31,0-16 15,0-1-31,-18 18 31,18-35-15,0 17-1,0-17-15,0 17 32,0 0-17,0-17 17</inkml:trace>
  <inkml:trace contextRef="#ctx0" brushRef="#br0" timeOffset="17185.185">282 7585 0,'18'0'109,"52"-18"-93,1 0-1,17 18 17,-17-17-17,-54 17 79,1 0-94,0 0 16</inkml:trace>
  <inkml:trace contextRef="#ctx0" brushRef="#br0" timeOffset="18037.677">353 7585 0,'0'35'15,"0"-17"1,0-1-16,0 1 15,0 17 1,0 0-16,0-17 16,0 35-1,0 0-15,0 0 16,17 70 31,1-52-32,-18 17 1,18-70 15,-18 17-31,0-17 16,0-1 0,0 1 15,0 0-16,0 17 17,17 18-17,-17-36 1</inkml:trace>
  <inkml:trace contextRef="#ctx0" brushRef="#br0" timeOffset="19074.065">353 7902 0,'88'0'203,"-70"0"-187,-1 0-16,1-17 16,0 17-1,-1-18-15,1 18 16,-1 0 15,1 0-31,35-18 47,-35 18-31,-1 0-1</inkml:trace>
  <inkml:trace contextRef="#ctx0" brushRef="#br0" timeOffset="20777.792">670 8061 0,'-70'18'31,"52"-18"-31,18 17 15,-18-17-15,1 18 0,-1 0 32,18-1-32,-17-17 15,17 18 1,0 35 15,0 0 16,0-18-31,0-17-1,0-1 17,17-17 61,1 0-61,-1 0-32,1 0 15,0 0 16,-1 0-31,1 0 16,0 0 15,-1 0-31,19-35 16,-19 35 15,1-18-15,-1 18-16,-17-17 47,0-1-32,18 18 1,-18-35 0,18 35-1,-18-18 16,0 0 48,0 1-79,0-1 46,0 1 1,-18 17 16,0 0-32,1-18-31,-1 18 31,18-18-15,-17 18 0,-1 0-1,18-17 1,-18 17-1,1 0 1,-1 0 0,0 0 31</inkml:trace>
  <inkml:trace contextRef="#ctx0" brushRef="#br0" timeOffset="22861.811">935 7955 0,'0'18'46,"0"-1"-30,0 1-16,0 0 31,0-1-15,0 1 0,0 17 30,0-17-30,0 0 15,0-1-15,0 1 15,0 17-15,0-17 15,0-1 32,0 1-48,0 0 32,0-1-31,0 1-1,0 0 17,0-1 30,0 1-46,0-36 187,0 1-188,0-1 32,0-17-15,17-1-17,-17 19 1,0-1-1,18 0 1,0-52 31,-18 52-31,0 1-16,17-19 31,-17 19 0,18-1-15,0 0 15,-18 1 0,17-1 0,1 18 1,0-18-17,-1 18 48,-17-17-48</inkml:trace>
  <inkml:trace contextRef="#ctx0" brushRef="#br0" timeOffset="26476.345">1305 7937 0,'-17'0'47,"-1"36"-32,-17-36 1,17 0 15,18 17-15,-35 1 15,17 17 0,-17-17-31,17 0 32,18-1-17,-17 1 32,17 17-31,0-17-1,0 17 48,17-35 78,1 0-126,17 0 1,0 0 31,1 0-47,-19 0 15,36 0 17,-17-18-17,-19 18 1,1-17 124,-18-1-124,17 18 0,-17-17-1,0-1 1,0 0 0,0 1 15,0-19-16,0 1 32,0 17-15,0 1-17,0-1 1,0 0 15,-17 18 250,-1 0-265,1 0 0,-1 0-1,0 0 32,36 0 437,0 0-468,-18 18-16,0 0 16,0-1-1,17 1 1,-17 0 0,0-1-1,0 1 16,0 0-31,0 17 47,0 53 0,0-70-16,0-1-15,0 1 0,0 0-1,0-1 1,0 1 0,0 35-1,0-36 1,0 1 15,0 0-15,0-1-1,0 1 1,0 0 31,-17-1-32,-1-17 1,0 18 15,-17 0 32,0-18-48,-1 17 1,-87-17 0,35 18-1,70-18 1,0 0 93,18-18-93,0 1 0,0-1-1,0 0-15,0 1 31,0-1-15</inkml:trace>
  <inkml:trace contextRef="#ctx0" brushRef="#br0" timeOffset="29821.834">1552 8008 0,'36'0'281,"-19"0"-250,18 0-15,-17 0 140,0 0-140,-1 0 78,1 0-79,-18-18-15,18 1 125,-1 17-109,-17-18-16,0 0 31,18 18-15,-18-17 15,0-1-15,0 1-1,0-1 32,0 0 78,-35 18 47,17 0-141,0 0-15,1 0 31,-1 0-16,0 0 0,1 18 32,-1-18-63,1 0 15,17 18 17,-18-1-17,0 1 1,1 17 15,17-17-15,-18-1-1,0 19 1,18-19 0,0 19-1,0-19 17,0 1-32,0 0 31,0-1-16,0 1 1,0 17 0,0-17 15,0-1 94,18-17-109,0 0-1,-1 0 32,1 0-31,17 0 31,-17-17-32,-1 17 126,1-18-141,-18-17 31,18 35-15</inkml:trace>
  <inkml:trace contextRef="#ctx0" brushRef="#br0" timeOffset="30938.657">1852 7885 0,'18'0'141,"-1"0"-141,1 0 16,0-18-16,-1 18 31,1 0-16,-18-18 64,18 18-64,-1 0 16</inkml:trace>
  <inkml:trace contextRef="#ctx0" brushRef="#br0" timeOffset="33271.939">1940 7708 0,'0'53'172,"0"-35"-156,0 35-1,0-18 1,0-17 0,0 17-1,0-18 1,0 1 31,0 35-16,0-18-15,0 1 15,-17-1-15,17-17 15,0-1-16,0 1 32,17-18 516,1-18-532,-18 1 0,18 17-15,-18-18 15,17 18-31,1-18 47,-18 1-31,17 17 15</inkml:trace>
  <inkml:trace contextRef="#ctx0" brushRef="#br0" timeOffset="37441.245">2117 6862 0</inkml:trace>
  <inkml:trace contextRef="#ctx0" brushRef="#br0" timeOffset="38522.37">2134 7020 0</inkml:trace>
  <inkml:trace contextRef="#ctx0" brushRef="#br0" timeOffset="39489.359">2187 7937 0</inkml:trace>
  <inkml:trace contextRef="#ctx0" brushRef="#br0" timeOffset="40171.398">2170 8237 0</inkml:trace>
  <inkml:trace contextRef="#ctx0" brushRef="#br0" timeOffset="41514.645">2028 9190 0,'-17'17'125</inkml:trace>
  <inkml:trace contextRef="#ctx0" brushRef="#br0" timeOffset="42286.029">2011 9507 0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6C74C-4749-457C-BC30-6AEF9D19BB61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9B4DE-18E5-4743-AF11-032A7C7521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41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9B4DE-18E5-4743-AF11-032A7C75215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19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305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706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619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835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4326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9B4DE-18E5-4743-AF11-032A7C75215A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3841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304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961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9492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499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9B4DE-18E5-4743-AF11-032A7C75215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301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968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9B4DE-18E5-4743-AF11-032A7C75215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891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2610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396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421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838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336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107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092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64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9B4DE-18E5-4743-AF11-032A7C75215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872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1827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7996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940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419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7940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113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9825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916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128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9B4DE-18E5-4743-AF11-032A7C75215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019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9B4DE-18E5-4743-AF11-032A7C75215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375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176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9B4DE-18E5-4743-AF11-032A7C75215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299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518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932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1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615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35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89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5051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805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544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98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42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02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23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10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18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10.wmf"/><Relationship Id="rId18" Type="http://schemas.openxmlformats.org/officeDocument/2006/relationships/image" Target="../media/image1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22.bin"/><Relationship Id="rId19" Type="http://schemas.openxmlformats.org/officeDocument/2006/relationships/image" Target="../media/image11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24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10.wmf"/><Relationship Id="rId18" Type="http://schemas.openxmlformats.org/officeDocument/2006/relationships/image" Target="../media/image10.pn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13.png"/><Relationship Id="rId7" Type="http://schemas.openxmlformats.org/officeDocument/2006/relationships/image" Target="../media/image7.wmf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28.bin"/><Relationship Id="rId19" Type="http://schemas.openxmlformats.org/officeDocument/2006/relationships/image" Target="../media/image11.png"/><Relationship Id="rId4" Type="http://schemas.openxmlformats.org/officeDocument/2006/relationships/oleObject" Target="../embeddings/oleObject25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30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10.wmf"/><Relationship Id="rId18" Type="http://schemas.openxmlformats.org/officeDocument/2006/relationships/image" Target="../media/image10.png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13.png"/><Relationship Id="rId7" Type="http://schemas.openxmlformats.org/officeDocument/2006/relationships/image" Target="../media/image7.wmf"/><Relationship Id="rId12" Type="http://schemas.openxmlformats.org/officeDocument/2006/relationships/oleObject" Target="../embeddings/oleObject35.bin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34.bin"/><Relationship Id="rId19" Type="http://schemas.openxmlformats.org/officeDocument/2006/relationships/image" Target="../media/image11.png"/><Relationship Id="rId4" Type="http://schemas.openxmlformats.org/officeDocument/2006/relationships/oleObject" Target="../embeddings/oleObject31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36.bin"/><Relationship Id="rId2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karpathy.github.io/2015/05/21/rnn-effectivenes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17.png"/><Relationship Id="rId3" Type="http://schemas.openxmlformats.org/officeDocument/2006/relationships/image" Target="../media/image15.png"/><Relationship Id="rId21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8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../media/image18.png"/><Relationship Id="rId10" Type="http://schemas.openxmlformats.org/officeDocument/2006/relationships/image" Target="../media/image16.png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280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5/21/rnn-effectivenes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NUL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20.png"/><Relationship Id="rId12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10.wmf"/><Relationship Id="rId3" Type="http://schemas.openxmlformats.org/officeDocument/2006/relationships/image" Target="../media/image201.png"/><Relationship Id="rId7" Type="http://schemas.openxmlformats.org/officeDocument/2006/relationships/image" Target="../media/image7.wmf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1.png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42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0.png"/><Relationship Id="rId3" Type="http://schemas.openxmlformats.org/officeDocument/2006/relationships/image" Target="../media/image1860.png"/><Relationship Id="rId7" Type="http://schemas.openxmlformats.org/officeDocument/2006/relationships/image" Target="../media/image1901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1.png"/><Relationship Id="rId11" Type="http://schemas.openxmlformats.org/officeDocument/2006/relationships/image" Target="../media/image200.png"/><Relationship Id="rId5" Type="http://schemas.openxmlformats.org/officeDocument/2006/relationships/image" Target="../media/image1880.png"/><Relationship Id="rId10" Type="http://schemas.openxmlformats.org/officeDocument/2006/relationships/image" Target="../media/image1930.png"/><Relationship Id="rId4" Type="http://schemas.openxmlformats.org/officeDocument/2006/relationships/image" Target="../media/image1870.png"/><Relationship Id="rId9" Type="http://schemas.openxmlformats.org/officeDocument/2006/relationships/image" Target="../media/image19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jw0612/awesome-rnn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graves/handwriting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Recurrent Neural Network (RNN)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8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1-of-N encoding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01794" y="3893837"/>
            <a:ext cx="4441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Each dimension corresponds to a word in the lexicon 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01794" y="4894110"/>
            <a:ext cx="4293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800" dirty="0"/>
              <a:t>The dimension for the word</a:t>
            </a:r>
            <a:r>
              <a:rPr lang="en-US" altLang="zh-TW" sz="2800" baseline="-25000" dirty="0"/>
              <a:t> </a:t>
            </a:r>
            <a:r>
              <a:rPr lang="en-US" altLang="zh-TW" sz="2800" dirty="0"/>
              <a:t>is 1, and others are 0</a:t>
            </a:r>
            <a:endParaRPr lang="en-US" altLang="zh-TW" sz="28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05869" y="2735968"/>
            <a:ext cx="732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lexicon = {apple, bag, cat, dog, elephant}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40724" y="3284243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apple = [ 1   0   0   0   0]</a:t>
            </a:r>
            <a:endParaRPr lang="zh-TW" altLang="en-US" sz="28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400119" y="3735031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bag    = [ 0   1   0   0   0]</a:t>
            </a:r>
            <a:endParaRPr lang="zh-TW" altLang="en-US" sz="28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464711" y="4269271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cat    = [ 0   0   1   0   0]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464710" y="4777572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dog   = [ 0   0   0   1   0]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751788" y="5311812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elephant   = [ 0   0   0   0   1]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01794" y="3370617"/>
            <a:ext cx="4441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vector is lexicon size.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174405" y="2720515"/>
            <a:ext cx="2564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1-of-N Encoding</a:t>
            </a:r>
            <a:endParaRPr lang="zh-TW" altLang="en-US" sz="2800" b="1" i="1" u="sng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74405" y="2100172"/>
            <a:ext cx="634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How to represent each word as a vector?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Beyond 1-of-N encoding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942078" y="5299060"/>
            <a:ext cx="190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 = “apple” </a:t>
            </a:r>
            <a:endParaRPr lang="zh-TW" altLang="en-US" sz="2800" dirty="0"/>
          </a:p>
        </p:txBody>
      </p:sp>
      <p:sp>
        <p:nvSpPr>
          <p:cNvPr id="12" name="矩形 11"/>
          <p:cNvSpPr/>
          <p:nvPr/>
        </p:nvSpPr>
        <p:spPr>
          <a:xfrm rot="5400000">
            <a:off x="4502450" y="3845100"/>
            <a:ext cx="3371497" cy="5329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5400000">
            <a:off x="6041038" y="2531373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5400000">
            <a:off x="6054615" y="2917796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5400000">
            <a:off x="6041038" y="3575780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783287" y="2452632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a-a-a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792600" y="2876982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a-a-b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791200" y="4866743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p-p-l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005626" y="3892486"/>
            <a:ext cx="1986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26 X 26 X 26</a:t>
            </a:r>
            <a:endParaRPr lang="zh-TW" altLang="en-US" sz="2800" b="1" dirty="0"/>
          </a:p>
        </p:txBody>
      </p:sp>
      <p:sp>
        <p:nvSpPr>
          <p:cNvPr id="25" name="文字方塊 24"/>
          <p:cNvSpPr txBox="1"/>
          <p:nvPr/>
        </p:nvSpPr>
        <p:spPr>
          <a:xfrm rot="5400000">
            <a:off x="5102041" y="3155994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5100079" y="3789502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792600" y="3477388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a-p-p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 rot="5400000">
            <a:off x="5092256" y="5237147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811754" y="4193141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p-l-e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5096989" y="4502360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3" name="文字方塊 32"/>
          <p:cNvSpPr txBox="1"/>
          <p:nvPr/>
        </p:nvSpPr>
        <p:spPr>
          <a:xfrm rot="5400000">
            <a:off x="6132400" y="3128272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4" name="文字方塊 33"/>
          <p:cNvSpPr txBox="1"/>
          <p:nvPr/>
        </p:nvSpPr>
        <p:spPr>
          <a:xfrm rot="5400000">
            <a:off x="6127473" y="3811670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5" name="文字方塊 34"/>
          <p:cNvSpPr txBox="1"/>
          <p:nvPr/>
        </p:nvSpPr>
        <p:spPr>
          <a:xfrm rot="5400000">
            <a:off x="6118022" y="5171051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6" name="文字方塊 35"/>
          <p:cNvSpPr txBox="1"/>
          <p:nvPr/>
        </p:nvSpPr>
        <p:spPr>
          <a:xfrm rot="5400000">
            <a:off x="6111118" y="4485703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7" name="橢圓 36"/>
          <p:cNvSpPr/>
          <p:nvPr/>
        </p:nvSpPr>
        <p:spPr>
          <a:xfrm rot="5400000">
            <a:off x="6041038" y="4261128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 rot="5400000">
            <a:off x="6018930" y="4939022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6025230" y="3495984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022837" y="4194205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B050"/>
                </a:solidFill>
              </a:rPr>
              <a:t>1</a:t>
            </a:r>
            <a:endParaRPr lang="zh-TW" altLang="en-US" sz="2400" b="1" dirty="0">
              <a:solidFill>
                <a:srgbClr val="00B05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022837" y="4882535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028564" y="2445216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039876" y="2863119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4" name="左大括弧 43"/>
          <p:cNvSpPr/>
          <p:nvPr/>
        </p:nvSpPr>
        <p:spPr>
          <a:xfrm flipH="1">
            <a:off x="6600580" y="2445216"/>
            <a:ext cx="315722" cy="3377064"/>
          </a:xfrm>
          <a:prstGeom prst="leftBrace">
            <a:avLst>
              <a:gd name="adj1" fmla="val 104874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333586" y="1690689"/>
            <a:ext cx="2242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Word hashing</a:t>
            </a:r>
            <a:endParaRPr lang="zh-TW" altLang="en-US" sz="2800" b="1" i="1" u="sng" dirty="0"/>
          </a:p>
        </p:txBody>
      </p:sp>
      <p:sp>
        <p:nvSpPr>
          <p:cNvPr id="45" name="矩形 44"/>
          <p:cNvSpPr/>
          <p:nvPr/>
        </p:nvSpPr>
        <p:spPr>
          <a:xfrm>
            <a:off x="561948" y="1681166"/>
            <a:ext cx="3659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Dimension for “Other”</a:t>
            </a:r>
            <a:endParaRPr lang="zh-TW" altLang="en-US" sz="2800" b="1" i="1" u="sng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2308384" y="6050375"/>
            <a:ext cx="226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 = “</a:t>
            </a:r>
            <a:r>
              <a:rPr lang="en-US" altLang="zh-TW" sz="2400" dirty="0" err="1"/>
              <a:t>Sauron</a:t>
            </a:r>
            <a:r>
              <a:rPr lang="en-US" altLang="zh-TW" sz="2400" dirty="0"/>
              <a:t>” </a:t>
            </a:r>
            <a:endParaRPr lang="zh-TW" altLang="en-US" sz="2400" dirty="0"/>
          </a:p>
        </p:txBody>
      </p:sp>
      <p:grpSp>
        <p:nvGrpSpPr>
          <p:cNvPr id="63" name="群組 62"/>
          <p:cNvGrpSpPr/>
          <p:nvPr/>
        </p:nvGrpSpPr>
        <p:grpSpPr>
          <a:xfrm>
            <a:off x="2179631" y="2474309"/>
            <a:ext cx="594445" cy="3108147"/>
            <a:chOff x="5573899" y="1757769"/>
            <a:chExt cx="594445" cy="3108147"/>
          </a:xfrm>
        </p:grpSpPr>
        <p:grpSp>
          <p:nvGrpSpPr>
            <p:cNvPr id="71" name="群組 70"/>
            <p:cNvGrpSpPr/>
            <p:nvPr/>
          </p:nvGrpSpPr>
          <p:grpSpPr>
            <a:xfrm>
              <a:off x="5573899" y="1757769"/>
              <a:ext cx="594445" cy="3108147"/>
              <a:chOff x="5720499" y="4355529"/>
              <a:chExt cx="594445" cy="3108147"/>
            </a:xfrm>
          </p:grpSpPr>
          <p:grpSp>
            <p:nvGrpSpPr>
              <p:cNvPr id="74" name="群組 73"/>
              <p:cNvGrpSpPr/>
              <p:nvPr/>
            </p:nvGrpSpPr>
            <p:grpSpPr>
              <a:xfrm rot="5400000">
                <a:off x="4463648" y="5612380"/>
                <a:ext cx="3108147" cy="594445"/>
                <a:chOff x="-1832609" y="4494767"/>
                <a:chExt cx="4854734" cy="928487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-1832609" y="4713637"/>
                  <a:ext cx="4854734" cy="70961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7" name="橢圓 76"/>
                <p:cNvSpPr/>
                <p:nvPr/>
              </p:nvSpPr>
              <p:spPr>
                <a:xfrm>
                  <a:off x="-1671298" y="4820782"/>
                  <a:ext cx="495300" cy="495300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橢圓 77"/>
                <p:cNvSpPr/>
                <p:nvPr/>
              </p:nvSpPr>
              <p:spPr>
                <a:xfrm>
                  <a:off x="-966448" y="4820782"/>
                  <a:ext cx="495300" cy="495300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9" name="文字方塊 78"/>
                <p:cNvSpPr txBox="1"/>
                <p:nvPr/>
              </p:nvSpPr>
              <p:spPr>
                <a:xfrm>
                  <a:off x="1782914" y="4494767"/>
                  <a:ext cx="662543" cy="8172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b="1" dirty="0"/>
                    <a:t>…</a:t>
                  </a:r>
                  <a:endParaRPr lang="zh-TW" altLang="en-US" sz="2800" b="1" dirty="0"/>
                </a:p>
              </p:txBody>
            </p:sp>
          </p:grpSp>
          <p:sp>
            <p:nvSpPr>
              <p:cNvPr id="75" name="橢圓 74"/>
              <p:cNvSpPr/>
              <p:nvPr/>
            </p:nvSpPr>
            <p:spPr>
              <a:xfrm rot="5400000">
                <a:off x="5789104" y="5354358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2" name="橢圓 71"/>
            <p:cNvSpPr/>
            <p:nvPr/>
          </p:nvSpPr>
          <p:spPr>
            <a:xfrm rot="5400000">
              <a:off x="5642504" y="3213561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橢圓 72"/>
            <p:cNvSpPr/>
            <p:nvPr/>
          </p:nvSpPr>
          <p:spPr>
            <a:xfrm rot="5400000">
              <a:off x="5649614" y="3672267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4" name="文字方塊 63"/>
          <p:cNvSpPr txBox="1"/>
          <p:nvPr/>
        </p:nvSpPr>
        <p:spPr>
          <a:xfrm>
            <a:off x="1246631" y="2474308"/>
            <a:ext cx="944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apple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438998" y="2894690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bag</a:t>
            </a:r>
            <a:endParaRPr lang="zh-TW" altLang="en-US" sz="24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1467607" y="3363521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1473504" y="3821626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68" name="橢圓 67"/>
          <p:cNvSpPr/>
          <p:nvPr/>
        </p:nvSpPr>
        <p:spPr>
          <a:xfrm rot="5400000">
            <a:off x="2248210" y="5202274"/>
            <a:ext cx="317106" cy="31710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/>
          <p:cNvSpPr txBox="1"/>
          <p:nvPr/>
        </p:nvSpPr>
        <p:spPr>
          <a:xfrm>
            <a:off x="875402" y="4304880"/>
            <a:ext cx="1344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elephant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95956" y="5140439"/>
            <a:ext cx="129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“other”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2682720" y="2518112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2682720" y="2968079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2682720" y="3414274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2682720" y="383548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2691178" y="430100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2648822" y="514346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272025" y="6084841"/>
            <a:ext cx="226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 = “Gandalf” </a:t>
            </a:r>
            <a:endParaRPr lang="zh-TW" altLang="en-US" sz="2400" dirty="0"/>
          </a:p>
        </p:txBody>
      </p:sp>
      <p:cxnSp>
        <p:nvCxnSpPr>
          <p:cNvPr id="4" name="直線單箭頭接點 3"/>
          <p:cNvCxnSpPr/>
          <p:nvPr/>
        </p:nvCxnSpPr>
        <p:spPr>
          <a:xfrm flipV="1">
            <a:off x="1513680" y="5340411"/>
            <a:ext cx="900113" cy="811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 flipV="1">
            <a:off x="2439569" y="5360827"/>
            <a:ext cx="311965" cy="800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7721234" y="5797312"/>
            <a:ext cx="5552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7893310" y="5855107"/>
            <a:ext cx="555237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>
            <a:off x="8142352" y="5914483"/>
            <a:ext cx="54444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EFA0-3966-4D15-8C7E-765B7BB5697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6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4" grpId="0" animBg="1"/>
      <p:bldP spid="15" grpId="0" animBg="1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3" grpId="0"/>
      <p:bldP spid="34" grpId="0"/>
      <p:bldP spid="35" grpId="0"/>
      <p:bldP spid="36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 animBg="1"/>
      <p:bldP spid="46" grpId="0"/>
      <p:bldP spid="64" grpId="0"/>
      <p:bldP spid="65" grpId="0"/>
      <p:bldP spid="66" grpId="0"/>
      <p:bldP spid="67" grpId="0"/>
      <p:bldP spid="68" grpId="0" animBg="1"/>
      <p:bldP spid="69" grpId="0"/>
      <p:bldP spid="70" grpId="0"/>
      <p:bldP spid="80" grpId="0"/>
      <p:bldP spid="81" grpId="0"/>
      <p:bldP spid="82" grpId="0"/>
      <p:bldP spid="83" grpId="0"/>
      <p:bldP spid="84" grpId="0"/>
      <p:bldP spid="85" grpId="0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0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1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/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/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" name="方程式" r:id="rId9" imgW="164880" imgH="215640" progId="Equation.3">
                  <p:embed/>
                </p:oleObj>
              </mc:Choice>
              <mc:Fallback>
                <p:oleObj name="方程式" r:id="rId9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402898" y="5683875"/>
            <a:ext cx="1247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Suzhou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5661226" y="1176868"/>
            <a:ext cx="94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110764" y="830492"/>
            <a:ext cx="217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time of departure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34177" y="2669860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a word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645713" y="3136112"/>
            <a:ext cx="343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(Each word is represented as a vector)</a:t>
            </a:r>
            <a:endParaRPr lang="zh-TW" altLang="en-US" sz="24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834176" y="3997216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1376131" y="4473993"/>
            <a:ext cx="3973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distribution that the input word belonging to the slots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34177" y="1784875"/>
            <a:ext cx="362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Solving slot filling by Feedforward network?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990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68" grpId="0"/>
      <p:bldP spid="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4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5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/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/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421560" y="5683875"/>
            <a:ext cx="1247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Suzhou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-140456" y="1798829"/>
            <a:ext cx="57619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Suzhou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cxnSp>
        <p:nvCxnSpPr>
          <p:cNvPr id="55" name="直線單箭頭接點 54"/>
          <p:cNvCxnSpPr/>
          <p:nvPr/>
        </p:nvCxnSpPr>
        <p:spPr>
          <a:xfrm>
            <a:off x="739684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1910803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2765292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3890149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4918945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346736" y="2748404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2305677" y="2756031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1478089" y="2720784"/>
            <a:ext cx="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3413758" y="2746502"/>
            <a:ext cx="95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495228" y="2753794"/>
            <a:ext cx="95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5722" y="4053290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leave     </a:t>
            </a:r>
            <a:r>
              <a:rPr lang="en-US" altLang="zh-TW" sz="2400" dirty="0">
                <a:solidFill>
                  <a:srgbClr val="00B050"/>
                </a:solidFill>
              </a:rPr>
              <a:t>Suzhou</a:t>
            </a:r>
            <a:r>
              <a:rPr lang="en-US" altLang="zh-TW" sz="2400" dirty="0">
                <a:solidFill>
                  <a:srgbClr val="FF0000"/>
                </a:solidFill>
              </a:rPr>
              <a:t>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cxnSp>
        <p:nvCxnSpPr>
          <p:cNvPr id="77" name="直線單箭頭接點 76"/>
          <p:cNvCxnSpPr/>
          <p:nvPr/>
        </p:nvCxnSpPr>
        <p:spPr>
          <a:xfrm>
            <a:off x="1913141" y="4482239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739684" y="4916207"/>
            <a:ext cx="292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place of departure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73122" y="5576806"/>
            <a:ext cx="30763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Neural network needs memory!</a:t>
            </a:r>
            <a:endParaRPr lang="zh-TW" altLang="en-US" sz="28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5661226" y="1176868"/>
            <a:ext cx="94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7110764" y="830492"/>
            <a:ext cx="217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time of departure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41835" y="3304013"/>
            <a:ext cx="175672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Problem?</a:t>
            </a:r>
            <a:endParaRPr lang="zh-TW" altLang="en-US" sz="2800" dirty="0"/>
          </a:p>
        </p:txBody>
      </p:sp>
      <p:sp>
        <p:nvSpPr>
          <p:cNvPr id="85" name="圓角矩形圖說文字 84"/>
          <p:cNvSpPr/>
          <p:nvPr/>
        </p:nvSpPr>
        <p:spPr>
          <a:xfrm>
            <a:off x="241835" y="1764481"/>
            <a:ext cx="5206174" cy="511860"/>
          </a:xfrm>
          <a:prstGeom prst="wedgeRoundRectCallout">
            <a:avLst>
              <a:gd name="adj1" fmla="val -55064"/>
              <a:gd name="adj2" fmla="val 5115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圓角矩形圖說文字 85"/>
          <p:cNvSpPr/>
          <p:nvPr/>
        </p:nvSpPr>
        <p:spPr>
          <a:xfrm>
            <a:off x="240688" y="4007309"/>
            <a:ext cx="5321774" cy="511860"/>
          </a:xfrm>
          <a:prstGeom prst="wedgeRoundRectCallout">
            <a:avLst>
              <a:gd name="adj1" fmla="val -55064"/>
              <a:gd name="adj2" fmla="val 5115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346736" y="1871841"/>
            <a:ext cx="928830" cy="337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479283" y="4086939"/>
            <a:ext cx="928830" cy="337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98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0" grpId="0"/>
      <p:bldP spid="61" grpId="0"/>
      <p:bldP spid="62" grpId="0"/>
      <p:bldP spid="63" grpId="0"/>
      <p:bldP spid="64" grpId="0"/>
      <p:bldP spid="66" grpId="0"/>
      <p:bldP spid="78" grpId="0"/>
      <p:bldP spid="79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Recurrent Neural Network (RNN)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8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9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/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/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1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2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/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3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文字方塊 60"/>
          <p:cNvSpPr txBox="1"/>
          <p:nvPr/>
        </p:nvSpPr>
        <p:spPr>
          <a:xfrm>
            <a:off x="768493" y="5554242"/>
            <a:ext cx="4145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Memory can be considered as  another input.</a:t>
            </a:r>
            <a:endParaRPr lang="zh-TW" altLang="en-US" sz="28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68493" y="2167669"/>
            <a:ext cx="4406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output of hidden layer are stored in the memory.</a:t>
            </a:r>
            <a:endParaRPr lang="zh-TW" altLang="en-US" sz="2800" dirty="0"/>
          </a:p>
        </p:txBody>
      </p: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5573306" y="2447890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157654" y="2465948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7177305" y="4150823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手繪多邊形 43"/>
          <p:cNvSpPr/>
          <p:nvPr/>
        </p:nvSpPr>
        <p:spPr>
          <a:xfrm>
            <a:off x="5605998" y="4129696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7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08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  <p:bldP spid="70" grpId="0" animBg="1"/>
      <p:bldP spid="71" grpId="0" animBg="1"/>
      <p:bldP spid="72" grpId="0" animBg="1"/>
      <p:bldP spid="73" grpId="0" animBg="1"/>
      <p:bldP spid="3" grpId="0" animBg="1"/>
      <p:bldP spid="16" grpId="0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76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77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/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/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9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0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/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1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0698" y="5502792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are “1”, no bias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80698" y="6031296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activation functions are linear</a:t>
            </a:r>
            <a:endParaRPr lang="zh-TW" altLang="en-US" sz="2400" dirty="0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5639888" y="2496257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223545" y="247534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673938" y="4159974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7233162" y="4193430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63673" y="119351"/>
            <a:ext cx="4512856" cy="613438"/>
            <a:chOff x="3463673" y="119351"/>
            <a:chExt cx="4512856" cy="613438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sequence: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5588000" y="5696254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7185951" y="5710401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100060" y="4008667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698011" y="4022814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21723" y="3816912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given Initial values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009307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550009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974556" y="1914102"/>
            <a:ext cx="36285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576801" y="1942033"/>
            <a:ext cx="36285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275474" y="869948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sequence: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20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9" grpId="0"/>
      <p:bldP spid="29" grpId="0" animBg="1"/>
      <p:bldP spid="76" grpId="0" animBg="1"/>
      <p:bldP spid="77" grpId="0" animBg="1"/>
      <p:bldP spid="78" grpId="0" animBg="1"/>
      <p:bldP spid="30" grpId="0"/>
      <p:bldP spid="79" grpId="0" animBg="1"/>
      <p:bldP spid="80" grpId="0" animBg="1"/>
      <p:bldP spid="81" grpId="0" animBg="1"/>
      <p:bldP spid="82" grpId="0" animBg="1"/>
      <p:bldP spid="84" grpId="0"/>
      <p:bldP spid="8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18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19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/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20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/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21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22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/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23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0698" y="5502792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are “1”, no bias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80698" y="6031296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activation functions are linear</a:t>
            </a:r>
            <a:endParaRPr lang="zh-TW" altLang="en-US" sz="2400" dirty="0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5639888" y="2496257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223545" y="247534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673938" y="4159974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7233162" y="4193430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63673" y="119351"/>
            <a:ext cx="4512856" cy="613438"/>
            <a:chOff x="3463673" y="119351"/>
            <a:chExt cx="4512856" cy="613438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sequence: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5588000" y="5696254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7185951" y="5710401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100060" y="4008667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698011" y="4022814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009307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550009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974556" y="1914102"/>
            <a:ext cx="58527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576800" y="1942033"/>
            <a:ext cx="57448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275474" y="869948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sequence: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8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6" grpId="0" animBg="1"/>
      <p:bldP spid="79" grpId="0" animBg="1"/>
      <p:bldP spid="80" grpId="0" animBg="1"/>
      <p:bldP spid="81" grpId="0" animBg="1"/>
      <p:bldP spid="82" grpId="0" animBg="1"/>
      <p:bldP spid="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42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43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/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4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/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5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46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/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47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0698" y="5502792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are “1”, no bias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80698" y="6031296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activation functions are linear</a:t>
            </a:r>
            <a:endParaRPr lang="zh-TW" altLang="en-US" sz="2400" dirty="0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5639888" y="2496257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223545" y="247534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673938" y="4159974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7233162" y="4193430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63673" y="119351"/>
            <a:ext cx="4512856" cy="613438"/>
            <a:chOff x="3463673" y="119351"/>
            <a:chExt cx="4512856" cy="613438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sequence: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5588000" y="5696254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7185951" y="5710401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100060" y="4008667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698011" y="4022814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009306" y="3655038"/>
            <a:ext cx="55051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16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550009" y="3655038"/>
            <a:ext cx="59076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16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974556" y="1914102"/>
            <a:ext cx="58527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32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576800" y="1942033"/>
            <a:ext cx="57448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32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275474" y="869948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sequence: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6780358" y="771006"/>
                <a:ext cx="633571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358" y="771006"/>
                <a:ext cx="633571" cy="61343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文字方塊 89"/>
          <p:cNvSpPr txBox="1"/>
          <p:nvPr/>
        </p:nvSpPr>
        <p:spPr>
          <a:xfrm>
            <a:off x="596251" y="1908055"/>
            <a:ext cx="4370326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Changing the sequence order will change the output.</a:t>
            </a:r>
            <a:endParaRPr lang="zh-TW" altLang="en-US" sz="2800" dirty="0"/>
          </a:p>
        </p:txBody>
      </p:sp>
      <p:sp>
        <p:nvSpPr>
          <p:cNvPr id="28" name="文本框 27"/>
          <p:cNvSpPr txBox="1"/>
          <p:nvPr/>
        </p:nvSpPr>
        <p:spPr>
          <a:xfrm>
            <a:off x="7515093" y="6178341"/>
            <a:ext cx="1591476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一层隐藏层</a:t>
            </a:r>
            <a:endParaRPr lang="en-US" altLang="zh-CN" b="1" dirty="0"/>
          </a:p>
          <a:p>
            <a:r>
              <a:rPr lang="en-US" altLang="zh-CN" b="1" dirty="0"/>
              <a:t>Many to Many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7270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6" grpId="0" animBg="1"/>
      <p:bldP spid="79" grpId="0" animBg="1"/>
      <p:bldP spid="80" grpId="0" animBg="1"/>
      <p:bldP spid="81" grpId="0" animBg="1"/>
      <p:bldP spid="82" grpId="0" animBg="1"/>
      <p:bldP spid="86" grpId="0"/>
      <p:bldP spid="9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315227" y="4829867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334276" y="368165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315227" y="256029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4085325" y="481546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104374" y="370175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2561443" y="3657437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4104374" y="2567831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6902115" y="482167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921164" y="3707973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5378233" y="3701755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6944117" y="2586783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上箭號 70"/>
          <p:cNvSpPr/>
          <p:nvPr/>
        </p:nvSpPr>
        <p:spPr>
          <a:xfrm>
            <a:off x="1659428" y="417857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向上箭號 73"/>
          <p:cNvSpPr/>
          <p:nvPr/>
        </p:nvSpPr>
        <p:spPr>
          <a:xfrm>
            <a:off x="1659429" y="303499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684307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8" name="手繪多邊形 77"/>
          <p:cNvSpPr/>
          <p:nvPr/>
        </p:nvSpPr>
        <p:spPr>
          <a:xfrm flipH="1">
            <a:off x="2395226" y="3426305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字方塊 78"/>
          <p:cNvSpPr txBox="1"/>
          <p:nvPr/>
        </p:nvSpPr>
        <p:spPr>
          <a:xfrm>
            <a:off x="5451296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49555" y="480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4190588" y="481546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030331" y="48119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398980" y="254639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4210837" y="25275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7074543" y="255184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7" name="向上箭號 86"/>
          <p:cNvSpPr/>
          <p:nvPr/>
        </p:nvSpPr>
        <p:spPr>
          <a:xfrm>
            <a:off x="4454443" y="4205408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向上箭號 87"/>
          <p:cNvSpPr/>
          <p:nvPr/>
        </p:nvSpPr>
        <p:spPr>
          <a:xfrm>
            <a:off x="4454444" y="3061824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向上箭號 88"/>
          <p:cNvSpPr/>
          <p:nvPr/>
        </p:nvSpPr>
        <p:spPr>
          <a:xfrm>
            <a:off x="7272158" y="4209475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向上箭號 89"/>
          <p:cNvSpPr/>
          <p:nvPr/>
        </p:nvSpPr>
        <p:spPr>
          <a:xfrm>
            <a:off x="7272159" y="3065891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弧形箭號 (上彎) 44"/>
          <p:cNvSpPr/>
          <p:nvPr/>
        </p:nvSpPr>
        <p:spPr>
          <a:xfrm>
            <a:off x="3116647" y="4133262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6" name="弧形箭號 (上彎) 45"/>
          <p:cNvSpPr/>
          <p:nvPr/>
        </p:nvSpPr>
        <p:spPr>
          <a:xfrm>
            <a:off x="5850328" y="4138524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9" name="手繪多邊形 48"/>
          <p:cNvSpPr/>
          <p:nvPr/>
        </p:nvSpPr>
        <p:spPr>
          <a:xfrm flipH="1">
            <a:off x="5158012" y="3419343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1754068" y="33066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746025" y="363657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5515671" y="36744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4686212" y="3326569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517053" y="3318187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2781996" y="745371"/>
            <a:ext cx="54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The same network is used again and again.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28588" y="5896186"/>
            <a:ext cx="5730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Suzhou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55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19" y="5875281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圓角矩形圖說文字 69"/>
          <p:cNvSpPr/>
          <p:nvPr/>
        </p:nvSpPr>
        <p:spPr>
          <a:xfrm>
            <a:off x="2196915" y="5875281"/>
            <a:ext cx="5461922" cy="511860"/>
          </a:xfrm>
          <a:prstGeom prst="wedgeRoundRectCallout">
            <a:avLst>
              <a:gd name="adj1" fmla="val -61795"/>
              <a:gd name="adj2" fmla="val 3414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>
            <a:endCxn id="6" idx="2"/>
          </p:cNvCxnSpPr>
          <p:nvPr/>
        </p:nvCxnSpPr>
        <p:spPr>
          <a:xfrm flipH="1" flipV="1">
            <a:off x="1903341" y="5266617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3803819" y="5243927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4768388" y="5283443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70295" y="162038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“arrive” in each slot</a:t>
            </a:r>
            <a:endParaRPr lang="zh-TW" altLang="en-US" sz="2400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3472184" y="1611897"/>
            <a:ext cx="2915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</a:t>
            </a:r>
            <a:r>
              <a:rPr lang="en-US" altLang="zh-TW" sz="2400" dirty="0">
                <a:solidFill>
                  <a:srgbClr val="FF0000"/>
                </a:solidFill>
              </a:rPr>
              <a:t>Suzhou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6387886" y="1622335"/>
            <a:ext cx="233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“on” in each slot</a:t>
            </a:r>
            <a:endParaRPr lang="zh-TW" altLang="en-US" sz="2400" dirty="0"/>
          </a:p>
        </p:txBody>
      </p:sp>
      <p:sp>
        <p:nvSpPr>
          <p:cNvPr id="47" name="文本框 46"/>
          <p:cNvSpPr txBox="1"/>
          <p:nvPr/>
        </p:nvSpPr>
        <p:spPr>
          <a:xfrm>
            <a:off x="7465474" y="126896"/>
            <a:ext cx="1567743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一层隐藏层</a:t>
            </a:r>
            <a:endParaRPr lang="en-US" altLang="zh-CN" b="1" dirty="0"/>
          </a:p>
          <a:p>
            <a:r>
              <a:rPr lang="en-US" altLang="zh-CN" b="1" dirty="0"/>
              <a:t>Many to Many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486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57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74" grpId="0" animBg="1"/>
      <p:bldP spid="3" grpId="0"/>
      <p:bldP spid="78" grpId="0" animBg="1"/>
      <p:bldP spid="79" grpId="0"/>
      <p:bldP spid="6" grpId="0"/>
      <p:bldP spid="81" grpId="0"/>
      <p:bldP spid="82" grpId="0"/>
      <p:bldP spid="83" grpId="0"/>
      <p:bldP spid="84" grpId="0"/>
      <p:bldP spid="85" grpId="0"/>
      <p:bldP spid="87" grpId="0" animBg="1"/>
      <p:bldP spid="88" grpId="0" animBg="1"/>
      <p:bldP spid="89" grpId="0" animBg="1"/>
      <p:bldP spid="90" grpId="0" animBg="1"/>
      <p:bldP spid="45" grpId="0" animBg="1"/>
      <p:bldP spid="46" grpId="0" animBg="1"/>
      <p:bldP spid="49" grpId="0" animBg="1"/>
      <p:bldP spid="56" grpId="0"/>
      <p:bldP spid="58" grpId="0"/>
      <p:bldP spid="61" grpId="0"/>
      <p:bldP spid="62" grpId="0"/>
      <p:bldP spid="63" grpId="0"/>
      <p:bldP spid="64" grpId="0"/>
      <p:bldP spid="52" grpId="0"/>
      <p:bldP spid="70" grpId="0" animBg="1"/>
      <p:bldP spid="10" grpId="0"/>
      <p:bldP spid="75" grpId="0"/>
      <p:bldP spid="7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endParaRPr lang="zh-TW" altLang="en-US" dirty="0"/>
          </a:p>
        </p:txBody>
      </p:sp>
      <p:grpSp>
        <p:nvGrpSpPr>
          <p:cNvPr id="51" name="群組 50"/>
          <p:cNvGrpSpPr/>
          <p:nvPr/>
        </p:nvGrpSpPr>
        <p:grpSpPr>
          <a:xfrm>
            <a:off x="148512" y="2459465"/>
            <a:ext cx="4087610" cy="2574971"/>
            <a:chOff x="458884" y="2311275"/>
            <a:chExt cx="4087610" cy="2574971"/>
          </a:xfrm>
        </p:grpSpPr>
        <p:grpSp>
          <p:nvGrpSpPr>
            <p:cNvPr id="47" name="群組 46"/>
            <p:cNvGrpSpPr/>
            <p:nvPr/>
          </p:nvGrpSpPr>
          <p:grpSpPr>
            <a:xfrm>
              <a:off x="458884" y="2442140"/>
              <a:ext cx="3486661" cy="2430931"/>
              <a:chOff x="458884" y="2396952"/>
              <a:chExt cx="3943646" cy="2749545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458884" y="4699239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477933" y="3551028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58884" y="2429669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228982" y="4684832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248031" y="3571127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705100" y="3526809"/>
                <a:ext cx="1080000" cy="432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248031" y="2437203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向上箭號 10"/>
              <p:cNvSpPr/>
              <p:nvPr/>
            </p:nvSpPr>
            <p:spPr>
              <a:xfrm>
                <a:off x="803085" y="4047951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向上箭號 11"/>
              <p:cNvSpPr/>
              <p:nvPr/>
            </p:nvSpPr>
            <p:spPr>
              <a:xfrm>
                <a:off x="803086" y="2904367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1827964" y="2952008"/>
                <a:ext cx="1047750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store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4" name="手繪多邊形 13"/>
              <p:cNvSpPr/>
              <p:nvPr/>
            </p:nvSpPr>
            <p:spPr>
              <a:xfrm flipH="1">
                <a:off x="1538883" y="3295677"/>
                <a:ext cx="672579" cy="319619"/>
              </a:xfrm>
              <a:custGeom>
                <a:avLst/>
                <a:gdLst>
                  <a:gd name="connsiteX0" fmla="*/ 3924300 w 3924300"/>
                  <a:gd name="connsiteY0" fmla="*/ 628749 h 628749"/>
                  <a:gd name="connsiteX1" fmla="*/ 1714500 w 3924300"/>
                  <a:gd name="connsiteY1" fmla="*/ 99 h 628749"/>
                  <a:gd name="connsiteX2" fmla="*/ 0 w 3924300"/>
                  <a:gd name="connsiteY2" fmla="*/ 590649 h 62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24300" h="628749">
                    <a:moveTo>
                      <a:pt x="3924300" y="628749"/>
                    </a:moveTo>
                    <a:cubicBezTo>
                      <a:pt x="3146425" y="317599"/>
                      <a:pt x="2368550" y="6449"/>
                      <a:pt x="1714500" y="99"/>
                    </a:cubicBezTo>
                    <a:cubicBezTo>
                      <a:pt x="1060450" y="-6251"/>
                      <a:pt x="530225" y="292199"/>
                      <a:pt x="0" y="59064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93212" y="4674324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3334245" y="468483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542637" y="241576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3354494" y="239695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19" name="向上箭號 18"/>
              <p:cNvSpPr/>
              <p:nvPr/>
            </p:nvSpPr>
            <p:spPr>
              <a:xfrm>
                <a:off x="3598100" y="4074780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向上箭號 19"/>
              <p:cNvSpPr/>
              <p:nvPr/>
            </p:nvSpPr>
            <p:spPr>
              <a:xfrm>
                <a:off x="3598101" y="2931196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弧形箭號 (上彎) 20"/>
              <p:cNvSpPr/>
              <p:nvPr/>
            </p:nvSpPr>
            <p:spPr>
              <a:xfrm>
                <a:off x="2260304" y="4002634"/>
                <a:ext cx="1381017" cy="568649"/>
              </a:xfrm>
              <a:prstGeom prst="curvedUp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897725" y="3176016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1889682" y="350594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3829869" y="3195941"/>
                <a:ext cx="572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</p:grpSp>
        <p:sp>
          <p:nvSpPr>
            <p:cNvPr id="48" name="文字方塊 47"/>
            <p:cNvSpPr txBox="1"/>
            <p:nvPr/>
          </p:nvSpPr>
          <p:spPr>
            <a:xfrm>
              <a:off x="3822642" y="2311275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3822642" y="3315458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3835236" y="4363026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4923055" y="2459465"/>
            <a:ext cx="4087610" cy="2574971"/>
            <a:chOff x="458884" y="2311275"/>
            <a:chExt cx="4087610" cy="2574971"/>
          </a:xfrm>
        </p:grpSpPr>
        <p:grpSp>
          <p:nvGrpSpPr>
            <p:cNvPr id="53" name="群組 52"/>
            <p:cNvGrpSpPr/>
            <p:nvPr/>
          </p:nvGrpSpPr>
          <p:grpSpPr>
            <a:xfrm>
              <a:off x="458884" y="2442140"/>
              <a:ext cx="3486661" cy="2430931"/>
              <a:chOff x="458884" y="2396952"/>
              <a:chExt cx="3943646" cy="2749545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458884" y="4699239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77933" y="3551028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58884" y="2429669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228982" y="4684832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3248031" y="3571127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705100" y="3526809"/>
                <a:ext cx="1080000" cy="432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3248031" y="2437203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向上箭號 63"/>
              <p:cNvSpPr/>
              <p:nvPr/>
            </p:nvSpPr>
            <p:spPr>
              <a:xfrm>
                <a:off x="803085" y="4047951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向上箭號 64"/>
              <p:cNvSpPr/>
              <p:nvPr/>
            </p:nvSpPr>
            <p:spPr>
              <a:xfrm>
                <a:off x="803086" y="2904367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>
                <a:off x="1827964" y="2952008"/>
                <a:ext cx="1047750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store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手繪多邊形 66"/>
              <p:cNvSpPr/>
              <p:nvPr/>
            </p:nvSpPr>
            <p:spPr>
              <a:xfrm flipH="1">
                <a:off x="1538883" y="3295677"/>
                <a:ext cx="672579" cy="319619"/>
              </a:xfrm>
              <a:custGeom>
                <a:avLst/>
                <a:gdLst>
                  <a:gd name="connsiteX0" fmla="*/ 3924300 w 3924300"/>
                  <a:gd name="connsiteY0" fmla="*/ 628749 h 628749"/>
                  <a:gd name="connsiteX1" fmla="*/ 1714500 w 3924300"/>
                  <a:gd name="connsiteY1" fmla="*/ 99 h 628749"/>
                  <a:gd name="connsiteX2" fmla="*/ 0 w 3924300"/>
                  <a:gd name="connsiteY2" fmla="*/ 590649 h 62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24300" h="628749">
                    <a:moveTo>
                      <a:pt x="3924300" y="628749"/>
                    </a:moveTo>
                    <a:cubicBezTo>
                      <a:pt x="3146425" y="317599"/>
                      <a:pt x="2368550" y="6449"/>
                      <a:pt x="1714500" y="99"/>
                    </a:cubicBezTo>
                    <a:cubicBezTo>
                      <a:pt x="1060450" y="-6251"/>
                      <a:pt x="530225" y="292199"/>
                      <a:pt x="0" y="59064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593212" y="4674324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3334245" y="468483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542637" y="241576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3354494" y="239695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72" name="向上箭號 71"/>
              <p:cNvSpPr/>
              <p:nvPr/>
            </p:nvSpPr>
            <p:spPr>
              <a:xfrm>
                <a:off x="3598100" y="4074780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向上箭號 72"/>
              <p:cNvSpPr/>
              <p:nvPr/>
            </p:nvSpPr>
            <p:spPr>
              <a:xfrm>
                <a:off x="3598101" y="2931196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弧形箭號 (上彎) 73"/>
              <p:cNvSpPr/>
              <p:nvPr/>
            </p:nvSpPr>
            <p:spPr>
              <a:xfrm>
                <a:off x="2260304" y="4002634"/>
                <a:ext cx="1381017" cy="568649"/>
              </a:xfrm>
              <a:prstGeom prst="curvedUp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文字方塊 74"/>
              <p:cNvSpPr txBox="1"/>
              <p:nvPr/>
            </p:nvSpPr>
            <p:spPr>
              <a:xfrm>
                <a:off x="897725" y="3176016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6" name="文字方塊 75"/>
              <p:cNvSpPr txBox="1"/>
              <p:nvPr/>
            </p:nvSpPr>
            <p:spPr>
              <a:xfrm>
                <a:off x="1889682" y="350594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7" name="文字方塊 76"/>
              <p:cNvSpPr txBox="1"/>
              <p:nvPr/>
            </p:nvSpPr>
            <p:spPr>
              <a:xfrm>
                <a:off x="3829869" y="3195941"/>
                <a:ext cx="572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</p:grpSp>
        <p:sp>
          <p:nvSpPr>
            <p:cNvPr id="54" name="文字方塊 53"/>
            <p:cNvSpPr txBox="1"/>
            <p:nvPr/>
          </p:nvSpPr>
          <p:spPr>
            <a:xfrm>
              <a:off x="3822642" y="2311275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822642" y="3315458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3835236" y="4363026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sp>
        <p:nvSpPr>
          <p:cNvPr id="78" name="文字方塊 77"/>
          <p:cNvSpPr txBox="1"/>
          <p:nvPr/>
        </p:nvSpPr>
        <p:spPr>
          <a:xfrm>
            <a:off x="138277" y="5023258"/>
            <a:ext cx="986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leave</a:t>
            </a:r>
            <a:endParaRPr lang="zh-TW" altLang="en-US" sz="28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2511814" y="5043651"/>
            <a:ext cx="1266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Suzhou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0" y="1758530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“leave” in each slot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2368449" y="1778261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</a:t>
            </a:r>
            <a:r>
              <a:rPr lang="en-US" altLang="zh-TW" sz="2400" dirty="0">
                <a:solidFill>
                  <a:srgbClr val="FF0000"/>
                </a:solidFill>
              </a:rPr>
              <a:t>Suzhou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4839766" y="1783494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“arrive” in each slot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6939380" y="1805016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</a:t>
            </a:r>
            <a:r>
              <a:rPr lang="en-US" altLang="zh-TW" sz="2400" dirty="0">
                <a:solidFill>
                  <a:srgbClr val="FF0000"/>
                </a:solidFill>
              </a:rPr>
              <a:t>Suzhou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4787144" y="5057202"/>
            <a:ext cx="1222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arrive</a:t>
            </a:r>
            <a:endParaRPr lang="zh-TW" altLang="en-US" sz="28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7257032" y="5033250"/>
            <a:ext cx="131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Suzhou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4587737" y="656767"/>
            <a:ext cx="224901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Different</a:t>
            </a:r>
            <a:endParaRPr lang="zh-TW" altLang="en-US" sz="2800" dirty="0"/>
          </a:p>
        </p:txBody>
      </p:sp>
      <p:cxnSp>
        <p:nvCxnSpPr>
          <p:cNvPr id="88" name="直線單箭頭接點 87"/>
          <p:cNvCxnSpPr>
            <a:stCxn id="81" idx="0"/>
          </p:cNvCxnSpPr>
          <p:nvPr/>
        </p:nvCxnSpPr>
        <p:spPr>
          <a:xfrm flipV="1">
            <a:off x="3487539" y="1218205"/>
            <a:ext cx="1669073" cy="5600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 flipH="1" flipV="1">
            <a:off x="6133488" y="1215574"/>
            <a:ext cx="1732779" cy="60350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/>
          <p:cNvSpPr/>
          <p:nvPr/>
        </p:nvSpPr>
        <p:spPr>
          <a:xfrm>
            <a:off x="2471338" y="5033250"/>
            <a:ext cx="131145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7229039" y="5043651"/>
            <a:ext cx="131145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7" name="直線單箭頭接點 116"/>
          <p:cNvCxnSpPr/>
          <p:nvPr/>
        </p:nvCxnSpPr>
        <p:spPr>
          <a:xfrm flipV="1">
            <a:off x="1584917" y="3956358"/>
            <a:ext cx="0" cy="19635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 flipV="1">
            <a:off x="6341046" y="3956358"/>
            <a:ext cx="0" cy="21731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/>
          <p:cNvSpPr txBox="1"/>
          <p:nvPr/>
        </p:nvSpPr>
        <p:spPr>
          <a:xfrm>
            <a:off x="1103362" y="5919901"/>
            <a:ext cx="67083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The values stored in the memory is different.</a:t>
            </a:r>
            <a:endParaRPr lang="zh-TW" altLang="en-US" sz="2800" dirty="0"/>
          </a:p>
        </p:txBody>
      </p:sp>
      <p:sp>
        <p:nvSpPr>
          <p:cNvPr id="125" name="矩形 124"/>
          <p:cNvSpPr/>
          <p:nvPr/>
        </p:nvSpPr>
        <p:spPr>
          <a:xfrm>
            <a:off x="2392135" y="1776791"/>
            <a:ext cx="2214494" cy="77532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6979713" y="1795657"/>
            <a:ext cx="2164288" cy="77532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7410416" y="122561"/>
            <a:ext cx="1604093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一层隐藏层</a:t>
            </a:r>
            <a:endParaRPr lang="en-US" altLang="zh-CN" b="1" dirty="0"/>
          </a:p>
          <a:p>
            <a:r>
              <a:rPr lang="en-US" altLang="zh-CN" b="1" dirty="0"/>
              <a:t>Many to Many</a:t>
            </a:r>
            <a:endParaRPr lang="zh-CN" altLang="en-US" b="1" dirty="0"/>
          </a:p>
        </p:txBody>
      </p:sp>
      <p:cxnSp>
        <p:nvCxnSpPr>
          <p:cNvPr id="25" name="直接连接符 24"/>
          <p:cNvCxnSpPr/>
          <p:nvPr/>
        </p:nvCxnSpPr>
        <p:spPr>
          <a:xfrm>
            <a:off x="4788250" y="1745651"/>
            <a:ext cx="25758" cy="4174250"/>
          </a:xfrm>
          <a:prstGeom prst="line">
            <a:avLst/>
          </a:prstGeom>
          <a:ln w="57150">
            <a:prstDash val="sysDash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3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15" grpId="0" animBg="1"/>
      <p:bldP spid="116" grpId="0" animBg="1"/>
      <p:bldP spid="119" grpId="0" animBg="1"/>
      <p:bldP spid="125" grpId="0" animBg="1"/>
      <p:bldP spid="1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的输入</a:t>
            </a:r>
            <a:r>
              <a:rPr lang="en-US" altLang="zh-CN" dirty="0"/>
              <a:t>-</a:t>
            </a:r>
            <a:r>
              <a:rPr lang="zh-CN" altLang="en-US" dirty="0"/>
              <a:t>输出结构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47836" y="5286292"/>
            <a:ext cx="700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http://karpathy.github.io/2015/05/21/rnn-effectiveness/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661668" y="700916"/>
            <a:ext cx="2016807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7C80"/>
                </a:solidFill>
              </a:rPr>
              <a:t>Input vectors</a:t>
            </a:r>
          </a:p>
          <a:p>
            <a:r>
              <a:rPr lang="en-US" altLang="zh-CN" sz="2000" dirty="0">
                <a:solidFill>
                  <a:srgbClr val="6699FF"/>
                </a:solidFill>
              </a:rPr>
              <a:t>output vectors</a:t>
            </a:r>
          </a:p>
          <a:p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RNN's state</a:t>
            </a:r>
            <a:r>
              <a:rPr lang="en-US" altLang="zh-CN" sz="2000" dirty="0"/>
              <a:t> 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1619648" y="5807631"/>
            <a:ext cx="6430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55555"/>
                </a:solidFill>
                <a:latin typeface="Helvetica" panose="020B0604020202020204" pitchFamily="34" charset="0"/>
              </a:rPr>
              <a:t>Each rectangle is a vector and arrows represent functions 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960331" y="4246364"/>
            <a:ext cx="168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e.g. video classification 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995490" y="4246364"/>
            <a:ext cx="181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e.g. Machine Translation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118080" y="4237074"/>
            <a:ext cx="153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e.g. sentiment analysis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830369" y="4237074"/>
            <a:ext cx="124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e.g. image captioning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32095" y="4239057"/>
            <a:ext cx="1433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processing without RNN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97999"/>
            <a:ext cx="7562850" cy="23241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747835" y="1840475"/>
            <a:ext cx="6606789" cy="240751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12360" y="1454554"/>
            <a:ext cx="1389821" cy="354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917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1803483" y="2814908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 course it can be deep …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825478" y="5627724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846988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108707" y="5633988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092132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上箭號 8"/>
          <p:cNvSpPr/>
          <p:nvPr/>
        </p:nvSpPr>
        <p:spPr>
          <a:xfrm>
            <a:off x="2172140" y="5185057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上箭號 9"/>
          <p:cNvSpPr/>
          <p:nvPr/>
        </p:nvSpPr>
        <p:spPr>
          <a:xfrm>
            <a:off x="4443126" y="5189636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859202" y="477725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086795" y="4783349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3542" y="466645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314528" y="4635213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72901" y="5633988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356326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上箭號 16"/>
          <p:cNvSpPr/>
          <p:nvPr/>
        </p:nvSpPr>
        <p:spPr>
          <a:xfrm>
            <a:off x="6707320" y="5189636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5350989" y="4783349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>
            <a:off x="7491452" y="477725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936664" y="557560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231221" y="559012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525778" y="558735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23" name="矩形 22"/>
          <p:cNvSpPr/>
          <p:nvPr/>
        </p:nvSpPr>
        <p:spPr>
          <a:xfrm>
            <a:off x="1825478" y="3866449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上箭號 23"/>
          <p:cNvSpPr/>
          <p:nvPr/>
        </p:nvSpPr>
        <p:spPr>
          <a:xfrm>
            <a:off x="2150630" y="4268122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837692" y="3860315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2032" y="374952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 rot="5400000">
            <a:off x="1988364" y="3261946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28" name="向上箭號 27"/>
          <p:cNvSpPr/>
          <p:nvPr/>
        </p:nvSpPr>
        <p:spPr>
          <a:xfrm>
            <a:off x="2150629" y="2329933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803967" y="1928302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911692" y="187744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32" name="向右箭號 31"/>
          <p:cNvSpPr/>
          <p:nvPr/>
        </p:nvSpPr>
        <p:spPr>
          <a:xfrm>
            <a:off x="815697" y="2808774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37" y="2697979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074017" y="280877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096012" y="3860315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上箭號 35"/>
          <p:cNvSpPr/>
          <p:nvPr/>
        </p:nvSpPr>
        <p:spPr>
          <a:xfrm>
            <a:off x="4421164" y="4261988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36"/>
          <p:cNvSpPr/>
          <p:nvPr/>
        </p:nvSpPr>
        <p:spPr>
          <a:xfrm>
            <a:off x="3108226" y="3854181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 rot="5400000">
            <a:off x="4258898" y="3255812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39" name="向上箭號 38"/>
          <p:cNvSpPr/>
          <p:nvPr/>
        </p:nvSpPr>
        <p:spPr>
          <a:xfrm>
            <a:off x="4421163" y="2323799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4074501" y="1922168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4182226" y="187131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42" name="向右箭號 41"/>
          <p:cNvSpPr/>
          <p:nvPr/>
        </p:nvSpPr>
        <p:spPr>
          <a:xfrm>
            <a:off x="3086231" y="280264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6303044" y="2802640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6325039" y="3854181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向上箭號 44"/>
          <p:cNvSpPr/>
          <p:nvPr/>
        </p:nvSpPr>
        <p:spPr>
          <a:xfrm>
            <a:off x="6650191" y="4255854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向右箭號 45"/>
          <p:cNvSpPr/>
          <p:nvPr/>
        </p:nvSpPr>
        <p:spPr>
          <a:xfrm>
            <a:off x="5337253" y="3848047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 rot="5400000">
            <a:off x="6487925" y="3249678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48" name="向上箭號 47"/>
          <p:cNvSpPr/>
          <p:nvPr/>
        </p:nvSpPr>
        <p:spPr>
          <a:xfrm>
            <a:off x="6650190" y="2317665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6303528" y="1916034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6411253" y="18651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1" name="向右箭號 50"/>
          <p:cNvSpPr/>
          <p:nvPr/>
        </p:nvSpPr>
        <p:spPr>
          <a:xfrm>
            <a:off x="5315258" y="2796506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8293712" y="368175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3" name="向右箭號 52"/>
          <p:cNvSpPr/>
          <p:nvPr/>
        </p:nvSpPr>
        <p:spPr>
          <a:xfrm>
            <a:off x="7470636" y="3823787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8314528" y="263091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5" name="向右箭號 54"/>
          <p:cNvSpPr/>
          <p:nvPr/>
        </p:nvSpPr>
        <p:spPr>
          <a:xfrm>
            <a:off x="7491452" y="2772952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7625612" y="6388952"/>
            <a:ext cx="137783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多层隐藏层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18479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/>
      <p:bldP spid="27" grpId="0"/>
      <p:bldP spid="28" grpId="0" animBg="1"/>
      <p:bldP spid="29" grpId="0" animBg="1"/>
      <p:bldP spid="30" grpId="0"/>
      <p:bldP spid="32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Elman Network &amp; Jordan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985609" y="5324952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004658" y="421124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27611" y="309005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807745" y="5324229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826794" y="4210524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849747" y="3089334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090872" y="532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935961" y="531449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113825" y="261648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35961" y="264697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3" name="向上箭號 22"/>
          <p:cNvSpPr/>
          <p:nvPr/>
        </p:nvSpPr>
        <p:spPr>
          <a:xfrm>
            <a:off x="1354727" y="4714900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上箭號 23"/>
          <p:cNvSpPr/>
          <p:nvPr/>
        </p:nvSpPr>
        <p:spPr>
          <a:xfrm>
            <a:off x="1354728" y="3571316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上箭號 24"/>
          <p:cNvSpPr/>
          <p:nvPr/>
        </p:nvSpPr>
        <p:spPr>
          <a:xfrm>
            <a:off x="3177788" y="4712026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上箭號 25"/>
          <p:cNvSpPr/>
          <p:nvPr/>
        </p:nvSpPr>
        <p:spPr>
          <a:xfrm>
            <a:off x="3177789" y="3568442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>
            <a:off x="2184310" y="4210489"/>
            <a:ext cx="569656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266600" y="4059007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098307" y="4545434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30000" dirty="0" err="1"/>
              <a:t>h</a:t>
            </a:r>
            <a:endParaRPr lang="zh-TW" altLang="en-US" sz="2400" baseline="30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557750" y="4843734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1597761" y="3656582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405922" y="4861636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3445933" y="3674484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3729668" y="404581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185399" y="5319245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204448" y="4205540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5227401" y="3084350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7007535" y="5318522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7026584" y="420481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7049537" y="308362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5290662" y="531924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7135751" y="530878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313615" y="26107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135751" y="264126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1" name="向上箭號 50"/>
          <p:cNvSpPr/>
          <p:nvPr/>
        </p:nvSpPr>
        <p:spPr>
          <a:xfrm>
            <a:off x="5554517" y="4709193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向上箭號 51"/>
          <p:cNvSpPr/>
          <p:nvPr/>
        </p:nvSpPr>
        <p:spPr>
          <a:xfrm>
            <a:off x="5554518" y="3565609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向上箭號 52"/>
          <p:cNvSpPr/>
          <p:nvPr/>
        </p:nvSpPr>
        <p:spPr>
          <a:xfrm>
            <a:off x="7377578" y="470631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向上箭號 53"/>
          <p:cNvSpPr/>
          <p:nvPr/>
        </p:nvSpPr>
        <p:spPr>
          <a:xfrm>
            <a:off x="7377579" y="356273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向右箭號 54"/>
          <p:cNvSpPr/>
          <p:nvPr/>
        </p:nvSpPr>
        <p:spPr>
          <a:xfrm rot="3381697">
            <a:off x="6001144" y="3592191"/>
            <a:ext cx="131436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4466390" y="405330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543892" y="3394351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30000" dirty="0" err="1"/>
              <a:t>h</a:t>
            </a:r>
            <a:endParaRPr lang="zh-TW" altLang="en-US" sz="2400" baseline="300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5757540" y="4838027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5797551" y="3650875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7605712" y="4855929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7645723" y="3668777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7929458" y="4040108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044787" y="2075304"/>
            <a:ext cx="295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Elman Network</a:t>
            </a:r>
            <a:endParaRPr lang="zh-TW" altLang="en-US" sz="2800" b="1" i="1" u="sng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5197508" y="2038835"/>
            <a:ext cx="295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Jordan Network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417484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/>
      <p:bldP spid="19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8" grpId="0" animBg="1"/>
      <p:bldP spid="33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 rot="5400000" flipH="1" flipV="1">
            <a:off x="2489422" y="3849961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 rot="5400000" flipH="1" flipV="1">
            <a:off x="4733519" y="3873357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 rot="5400000" flipH="1" flipV="1">
            <a:off x="7005143" y="3848150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Bidirectional RNN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91181" y="378454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grpSp>
        <p:nvGrpSpPr>
          <p:cNvPr id="8" name="群組 7"/>
          <p:cNvGrpSpPr/>
          <p:nvPr/>
        </p:nvGrpSpPr>
        <p:grpSpPr>
          <a:xfrm>
            <a:off x="-32272" y="4691952"/>
            <a:ext cx="9161758" cy="1358775"/>
            <a:chOff x="-79576" y="5208739"/>
            <a:chExt cx="9161758" cy="1358775"/>
          </a:xfrm>
        </p:grpSpPr>
        <p:sp>
          <p:nvSpPr>
            <p:cNvPr id="9" name="矩形 8"/>
            <p:cNvSpPr/>
            <p:nvPr/>
          </p:nvSpPr>
          <p:spPr>
            <a:xfrm>
              <a:off x="1702360" y="6201250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723870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985589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969014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向上箭號 12"/>
            <p:cNvSpPr/>
            <p:nvPr/>
          </p:nvSpPr>
          <p:spPr>
            <a:xfrm>
              <a:off x="2049022" y="5758583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向上箭號 13"/>
            <p:cNvSpPr/>
            <p:nvPr/>
          </p:nvSpPr>
          <p:spPr>
            <a:xfrm>
              <a:off x="4320008" y="5763162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向右箭號 14"/>
            <p:cNvSpPr/>
            <p:nvPr/>
          </p:nvSpPr>
          <p:spPr>
            <a:xfrm>
              <a:off x="73608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向右箭號 15"/>
            <p:cNvSpPr/>
            <p:nvPr/>
          </p:nvSpPr>
          <p:spPr>
            <a:xfrm>
              <a:off x="2963677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-79576" y="5239981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191410" y="5208739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249783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233208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向上箭號 20"/>
            <p:cNvSpPr/>
            <p:nvPr/>
          </p:nvSpPr>
          <p:spPr>
            <a:xfrm>
              <a:off x="6584202" y="5763162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向右箭號 21"/>
            <p:cNvSpPr/>
            <p:nvPr/>
          </p:nvSpPr>
          <p:spPr>
            <a:xfrm>
              <a:off x="5227871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736833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 rot="10800000">
            <a:off x="-32272" y="1950445"/>
            <a:ext cx="9161758" cy="1358775"/>
            <a:chOff x="-79576" y="5208739"/>
            <a:chExt cx="9161758" cy="1358775"/>
          </a:xfrm>
        </p:grpSpPr>
        <p:sp>
          <p:nvSpPr>
            <p:cNvPr id="25" name="矩形 24"/>
            <p:cNvSpPr/>
            <p:nvPr/>
          </p:nvSpPr>
          <p:spPr>
            <a:xfrm>
              <a:off x="1702360" y="6201250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723870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985589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3969014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向上箭號 28"/>
            <p:cNvSpPr/>
            <p:nvPr/>
          </p:nvSpPr>
          <p:spPr>
            <a:xfrm>
              <a:off x="2049022" y="5758583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向上箭號 29"/>
            <p:cNvSpPr/>
            <p:nvPr/>
          </p:nvSpPr>
          <p:spPr>
            <a:xfrm>
              <a:off x="4320008" y="5763162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向右箭號 30"/>
            <p:cNvSpPr/>
            <p:nvPr/>
          </p:nvSpPr>
          <p:spPr>
            <a:xfrm>
              <a:off x="73608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向右箭號 31"/>
            <p:cNvSpPr/>
            <p:nvPr/>
          </p:nvSpPr>
          <p:spPr>
            <a:xfrm>
              <a:off x="2963677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-79576" y="5239981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8191410" y="5208739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249783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33208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向上箭號 36"/>
            <p:cNvSpPr/>
            <p:nvPr/>
          </p:nvSpPr>
          <p:spPr>
            <a:xfrm>
              <a:off x="6584202" y="5763162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向右箭號 37"/>
            <p:cNvSpPr/>
            <p:nvPr/>
          </p:nvSpPr>
          <p:spPr>
            <a:xfrm>
              <a:off x="5227871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736833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7194569" y="379787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2587793" y="379787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6" name="右彎箭號 45"/>
          <p:cNvSpPr/>
          <p:nvPr/>
        </p:nvSpPr>
        <p:spPr>
          <a:xfrm>
            <a:off x="2192758" y="4049780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854154" y="564476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4155407" y="5646859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49830" y="564476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1854703" y="190023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4126928" y="19168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450379" y="190023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4" name="右彎箭號 53"/>
          <p:cNvSpPr/>
          <p:nvPr/>
        </p:nvSpPr>
        <p:spPr>
          <a:xfrm flipV="1">
            <a:off x="2203123" y="3259437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6" name="右彎箭號 55"/>
          <p:cNvSpPr/>
          <p:nvPr/>
        </p:nvSpPr>
        <p:spPr>
          <a:xfrm>
            <a:off x="4436855" y="4073176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7" name="右彎箭號 56"/>
          <p:cNvSpPr/>
          <p:nvPr/>
        </p:nvSpPr>
        <p:spPr>
          <a:xfrm flipV="1">
            <a:off x="4447220" y="3282833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9" name="右彎箭號 58"/>
          <p:cNvSpPr/>
          <p:nvPr/>
        </p:nvSpPr>
        <p:spPr>
          <a:xfrm>
            <a:off x="6708479" y="4047969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0" name="右彎箭號 59"/>
          <p:cNvSpPr/>
          <p:nvPr/>
        </p:nvSpPr>
        <p:spPr>
          <a:xfrm flipV="1">
            <a:off x="6718844" y="3257626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3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  <p:bldP spid="58" grpId="0" animBg="1"/>
      <p:bldP spid="4" grpId="0"/>
      <p:bldP spid="40" grpId="0"/>
      <p:bldP spid="44" grpId="0"/>
      <p:bldP spid="46" grpId="0" animBg="1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6" grpId="0" animBg="1"/>
      <p:bldP spid="57" grpId="0" animBg="1"/>
      <p:bldP spid="59" grpId="0" animBg="1"/>
      <p:bldP spid="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流程圖: 磁碟 24"/>
          <p:cNvSpPr/>
          <p:nvPr/>
        </p:nvSpPr>
        <p:spPr>
          <a:xfrm>
            <a:off x="2898408" y="3286342"/>
            <a:ext cx="1725840" cy="1156313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Memory</a:t>
            </a:r>
          </a:p>
          <a:p>
            <a:pPr algn="ctr"/>
            <a:r>
              <a:rPr lang="en-US" altLang="zh-TW" sz="2400" dirty="0"/>
              <a:t>Cell</a:t>
            </a:r>
            <a:endParaRPr lang="zh-TW" altLang="en-US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Long Short-term Memory (LSTM)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440662" y="5153704"/>
            <a:ext cx="2656936" cy="5693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Input Gate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440662" y="2202072"/>
            <a:ext cx="2656936" cy="5693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Output Gate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7162" y="5022876"/>
            <a:ext cx="208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input gate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7163" y="2071244"/>
            <a:ext cx="2255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output gate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61628" y="3457828"/>
            <a:ext cx="1323953" cy="8398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Forget Gate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055245" y="3462277"/>
            <a:ext cx="208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forget gate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1929923" y="2486742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1929923" y="5438374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3773566" y="5665610"/>
            <a:ext cx="0" cy="61460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3785618" y="4442655"/>
            <a:ext cx="0" cy="7167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3761328" y="1693204"/>
            <a:ext cx="0" cy="5088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手繪多邊形 28"/>
          <p:cNvSpPr/>
          <p:nvPr/>
        </p:nvSpPr>
        <p:spPr>
          <a:xfrm>
            <a:off x="3916572" y="2985788"/>
            <a:ext cx="1927823" cy="447525"/>
          </a:xfrm>
          <a:custGeom>
            <a:avLst/>
            <a:gdLst>
              <a:gd name="connsiteX0" fmla="*/ 0 w 2035834"/>
              <a:gd name="connsiteY0" fmla="*/ 603849 h 603849"/>
              <a:gd name="connsiteX1" fmla="*/ 1017917 w 2035834"/>
              <a:gd name="connsiteY1" fmla="*/ 0 h 603849"/>
              <a:gd name="connsiteX2" fmla="*/ 2035834 w 2035834"/>
              <a:gd name="connsiteY2" fmla="*/ 603849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5834" h="603849">
                <a:moveTo>
                  <a:pt x="0" y="603849"/>
                </a:moveTo>
                <a:cubicBezTo>
                  <a:pt x="339305" y="301924"/>
                  <a:pt x="678611" y="0"/>
                  <a:pt x="1017917" y="0"/>
                </a:cubicBezTo>
                <a:cubicBezTo>
                  <a:pt x="1357223" y="0"/>
                  <a:pt x="1696528" y="301924"/>
                  <a:pt x="2035834" y="603849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 30"/>
          <p:cNvSpPr/>
          <p:nvPr/>
        </p:nvSpPr>
        <p:spPr>
          <a:xfrm rot="21317573" flipH="1" flipV="1">
            <a:off x="3933705" y="4357868"/>
            <a:ext cx="1915945" cy="496296"/>
          </a:xfrm>
          <a:custGeom>
            <a:avLst/>
            <a:gdLst>
              <a:gd name="connsiteX0" fmla="*/ 0 w 2035834"/>
              <a:gd name="connsiteY0" fmla="*/ 603849 h 603849"/>
              <a:gd name="connsiteX1" fmla="*/ 1017917 w 2035834"/>
              <a:gd name="connsiteY1" fmla="*/ 0 h 603849"/>
              <a:gd name="connsiteX2" fmla="*/ 2035834 w 2035834"/>
              <a:gd name="connsiteY2" fmla="*/ 603849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5834" h="603849">
                <a:moveTo>
                  <a:pt x="0" y="603849"/>
                </a:moveTo>
                <a:cubicBezTo>
                  <a:pt x="339305" y="301924"/>
                  <a:pt x="678611" y="0"/>
                  <a:pt x="1017917" y="0"/>
                </a:cubicBezTo>
                <a:cubicBezTo>
                  <a:pt x="1357223" y="0"/>
                  <a:pt x="1696528" y="301924"/>
                  <a:pt x="2035834" y="603849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987340" y="6326521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Other part of the network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929923" y="1317688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Other part of the network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3755996" y="2741087"/>
            <a:ext cx="0" cy="7167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21915" y="2902240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1915" y="5726514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005018" y="4249029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437687" y="2162729"/>
            <a:ext cx="4156798" cy="36162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5370529" y="5142390"/>
            <a:ext cx="1152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solidFill>
                  <a:srgbClr val="FF0000"/>
                </a:solidFill>
              </a:rPr>
              <a:t>LSTM</a:t>
            </a:r>
            <a:endParaRPr lang="zh-TW" altLang="en-US" sz="2800" b="1" i="1" u="sng" dirty="0">
              <a:solidFill>
                <a:srgbClr val="FF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913787" y="1560456"/>
            <a:ext cx="2893544" cy="14821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Special Neuron:</a:t>
            </a:r>
          </a:p>
          <a:p>
            <a:pPr algn="ctr"/>
            <a:r>
              <a:rPr lang="en-US" altLang="zh-TW" sz="2800" dirty="0"/>
              <a:t>4 inputs, </a:t>
            </a:r>
          </a:p>
          <a:p>
            <a:pPr algn="ctr"/>
            <a:r>
              <a:rPr lang="en-US" altLang="zh-TW" sz="2800" dirty="0"/>
              <a:t>1 output</a:t>
            </a:r>
            <a:endParaRPr lang="zh-TW" altLang="en-US" sz="2800" dirty="0"/>
          </a:p>
        </p:txBody>
      </p:sp>
      <p:cxnSp>
        <p:nvCxnSpPr>
          <p:cNvPr id="27" name="直線單箭頭接點 26"/>
          <p:cNvCxnSpPr/>
          <p:nvPr/>
        </p:nvCxnSpPr>
        <p:spPr>
          <a:xfrm flipH="1">
            <a:off x="6554404" y="3877392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63029" y="6142012"/>
            <a:ext cx="1456464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/>
              <a:t>LSTM</a:t>
            </a:r>
            <a:r>
              <a:rPr lang="zh-CN" altLang="en-US" b="1" dirty="0"/>
              <a:t>是特殊的神经元</a:t>
            </a:r>
          </a:p>
        </p:txBody>
      </p:sp>
    </p:spTree>
    <p:extLst>
      <p:ext uri="{BB962C8B-B14F-4D97-AF65-F5344CB8AC3E}">
        <p14:creationId xmlns:p14="http://schemas.microsoft.com/office/powerpoint/2010/main" val="103154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/>
      <p:bldP spid="10" grpId="0"/>
      <p:bldP spid="11" grpId="0" animBg="1"/>
      <p:bldP spid="12" grpId="0"/>
      <p:bldP spid="29" grpId="0" animBg="1"/>
      <p:bldP spid="31" grpId="0" animBg="1"/>
      <p:bldP spid="30" grpId="0"/>
      <p:bldP spid="34" grpId="0"/>
      <p:bldP spid="37" grpId="0"/>
      <p:bldP spid="38" grpId="0"/>
      <p:bldP spid="39" grpId="0"/>
      <p:bldP spid="51" grpId="0" animBg="1"/>
      <p:bldP spid="56" grpId="0"/>
      <p:bldP spid="5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1" y="412977"/>
            <a:ext cx="4817110" cy="6325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244111" y="6368720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111" y="6368720"/>
                <a:ext cx="22326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41055" y="4501820"/>
                <a:ext cx="3095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55" y="4501820"/>
                <a:ext cx="30950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765" r="-7843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501871" y="3361225"/>
                <a:ext cx="345287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871" y="3361225"/>
                <a:ext cx="345287" cy="398955"/>
              </a:xfrm>
              <a:prstGeom prst="rect">
                <a:avLst/>
              </a:prstGeom>
              <a:blipFill rotWithShape="0">
                <a:blip r:embed="rId6"/>
                <a:stretch>
                  <a:fillRect l="-12500" r="-16071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50663" y="952448"/>
                <a:ext cx="3612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3" y="952448"/>
                <a:ext cx="361253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864" r="-1695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219254" y="5148800"/>
                <a:ext cx="6715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254" y="5148800"/>
                <a:ext cx="67153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090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966491" y="4317154"/>
                <a:ext cx="7439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91" y="4317154"/>
                <a:ext cx="74392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4754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3171558" y="4665902"/>
            <a:ext cx="136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multiply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241677" y="952448"/>
            <a:ext cx="136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multiply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227129" y="1220874"/>
            <a:ext cx="3877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Activation function f is usually a sigmoid function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497561" y="2125894"/>
            <a:ext cx="287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Between 0 and 1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497561" y="2656215"/>
            <a:ext cx="3923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Mimic(</a:t>
            </a:r>
            <a:r>
              <a:rPr lang="zh-CN" altLang="en-US" sz="2400" dirty="0"/>
              <a:t>模仿</a:t>
            </a:r>
            <a:r>
              <a:rPr lang="en-US" altLang="zh-CN" sz="2400" dirty="0"/>
              <a:t>)</a:t>
            </a:r>
            <a:r>
              <a:rPr lang="en-US" altLang="zh-TW" sz="2400" dirty="0"/>
              <a:t> open and close gate</a:t>
            </a:r>
            <a:endParaRPr lang="zh-TW" altLang="en-US" sz="2400" dirty="0"/>
          </a:p>
        </p:txBody>
      </p:sp>
      <p:sp>
        <p:nvSpPr>
          <p:cNvPr id="24" name="流程圖: 磁碟 23"/>
          <p:cNvSpPr/>
          <p:nvPr/>
        </p:nvSpPr>
        <p:spPr>
          <a:xfrm>
            <a:off x="2836943" y="3203642"/>
            <a:ext cx="622258" cy="648057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299500" y="4111327"/>
                <a:ext cx="3772123" cy="496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00" y="4111327"/>
                <a:ext cx="3772123" cy="4962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/>
          <p:cNvCxnSpPr/>
          <p:nvPr/>
        </p:nvCxnSpPr>
        <p:spPr>
          <a:xfrm>
            <a:off x="2965455" y="3401761"/>
            <a:ext cx="365233" cy="3652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215031" y="1682539"/>
                <a:ext cx="7501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031" y="1682539"/>
                <a:ext cx="750142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975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1966491" y="1552343"/>
                <a:ext cx="7956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91" y="1552343"/>
                <a:ext cx="795666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3846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338735" y="332873"/>
                <a:ext cx="247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735" y="332873"/>
                <a:ext cx="247952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75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3586687" y="351079"/>
                <a:ext cx="17915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687" y="351079"/>
                <a:ext cx="1791581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1361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182961" y="4292179"/>
                <a:ext cx="13465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61" y="4292179"/>
                <a:ext cx="1346522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977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19880" y="2594424"/>
            <a:ext cx="1057275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流程圖: 磁碟 32"/>
              <p:cNvSpPr/>
              <p:nvPr/>
            </p:nvSpPr>
            <p:spPr>
              <a:xfrm>
                <a:off x="2844833" y="3214258"/>
                <a:ext cx="622258" cy="648057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流程圖: 磁碟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833" y="3214258"/>
                <a:ext cx="622258" cy="648057"/>
              </a:xfrm>
              <a:prstGeom prst="flowChartMagneticDisk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644787" y="2995295"/>
            <a:ext cx="1133965" cy="24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975397" y="2842730"/>
                <a:ext cx="800732" cy="425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97" y="2842730"/>
                <a:ext cx="800732" cy="42537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536119" y="3750863"/>
                <a:ext cx="941796" cy="425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119" y="3750863"/>
                <a:ext cx="941796" cy="42537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3536119" y="2873916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119" y="2873916"/>
                <a:ext cx="219740" cy="369332"/>
              </a:xfrm>
              <a:prstGeom prst="rect">
                <a:avLst/>
              </a:prstGeom>
              <a:blipFill rotWithShape="0">
                <a:blip r:embed="rId22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5011238" y="4800868"/>
            <a:ext cx="4525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Function g</a:t>
            </a:r>
            <a:r>
              <a:rPr lang="zh-CN" altLang="en-US" sz="2400" dirty="0"/>
              <a:t> </a:t>
            </a:r>
            <a:r>
              <a:rPr lang="en-US" altLang="zh-CN" sz="2400" dirty="0"/>
              <a:t>and function h: </a:t>
            </a:r>
            <a:r>
              <a:rPr lang="en-US" altLang="zh-CN" sz="2400" dirty="0" err="1"/>
              <a:t>tanh</a:t>
            </a:r>
            <a:endParaRPr lang="zh-TW" altLang="en-US" sz="2400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83397" y="5385522"/>
            <a:ext cx="2281984" cy="146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5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9" grpId="0"/>
      <p:bldP spid="30" grpId="0"/>
      <p:bldP spid="32" grpId="0"/>
      <p:bldP spid="27" grpId="0"/>
      <p:bldP spid="31" grpId="0"/>
      <p:bldP spid="33" grpId="0" animBg="1"/>
      <p:bldP spid="18" grpId="0"/>
      <p:bldP spid="34" grpId="0"/>
      <p:bldP spid="35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字方塊 31"/>
          <p:cNvSpPr txBox="1"/>
          <p:nvPr/>
        </p:nvSpPr>
        <p:spPr>
          <a:xfrm>
            <a:off x="7482554" y="388177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49" name="文字方塊 31"/>
          <p:cNvSpPr txBox="1"/>
          <p:nvPr/>
        </p:nvSpPr>
        <p:spPr>
          <a:xfrm>
            <a:off x="5235861" y="388177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 - Example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225742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225742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96866" y="2230414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66" y="2230414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667" r="-833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96866" y="2650638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66" y="2650638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05380" y="3106241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80" y="3106241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856466" y="3900051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66" y="3900051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9268" r="-2682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/>
          <p:cNvSpPr txBox="1"/>
          <p:nvPr/>
        </p:nvSpPr>
        <p:spPr>
          <a:xfrm>
            <a:off x="2036625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036625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2845352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845352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3654079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654079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4462806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4462806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5235863" y="227853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235863" y="3882357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6023261" y="227853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6023261" y="3882358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6734262" y="2290828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6734262" y="389465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7471243" y="227853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7471243" y="3882358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340046" y="4592298"/>
            <a:ext cx="741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= 1, add the numbers of x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 into the memory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1339560" y="5810970"/>
            <a:ext cx="650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 = 1, output the number in the memory.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2112000" y="270791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3718777" y="270791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6798960" y="2713878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300561" y="3082319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535941" y="3082319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300561" y="3934721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535941" y="3934721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14363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矩形 50"/>
          <p:cNvSpPr/>
          <p:nvPr/>
        </p:nvSpPr>
        <p:spPr>
          <a:xfrm>
            <a:off x="2126445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2" name="矩形 51"/>
          <p:cNvSpPr/>
          <p:nvPr/>
        </p:nvSpPr>
        <p:spPr>
          <a:xfrm>
            <a:off x="2938527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3750609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4562691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315006" y="1924211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6102405" y="1924211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6798960" y="1936503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7535941" y="1924211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340046" y="5378923"/>
            <a:ext cx="741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= -1, reset the memory to zero</a:t>
            </a:r>
            <a:endParaRPr lang="zh-TW" altLang="en-US" sz="2400" dirty="0"/>
          </a:p>
        </p:txBody>
      </p:sp>
      <p:sp>
        <p:nvSpPr>
          <p:cNvPr id="47" name="矩形 46"/>
          <p:cNvSpPr/>
          <p:nvPr/>
        </p:nvSpPr>
        <p:spPr>
          <a:xfrm>
            <a:off x="6094328" y="2707914"/>
            <a:ext cx="319177" cy="34982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2"/>
          <p:cNvSpPr txBox="1"/>
          <p:nvPr/>
        </p:nvSpPr>
        <p:spPr>
          <a:xfrm>
            <a:off x="1333819" y="4977973"/>
            <a:ext cx="741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= 0, don’t update the memory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19"/>
              <p:cNvSpPr txBox="1"/>
              <p:nvPr/>
            </p:nvSpPr>
            <p:spPr>
              <a:xfrm>
                <a:off x="834534" y="1884687"/>
                <a:ext cx="219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4" y="1884687"/>
                <a:ext cx="219739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9444" r="-1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4739FEB-FA3D-478E-901F-991222ECC636}"/>
                  </a:ext>
                </a:extLst>
              </p14:cNvPr>
              <p14:cNvContentPartPr/>
              <p14:nvPr/>
            </p14:nvContentPartPr>
            <p14:xfrm>
              <a:off x="101520" y="2317680"/>
              <a:ext cx="686160" cy="1105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4739FEB-FA3D-478E-901F-991222ECC6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160" y="2308320"/>
                <a:ext cx="704880" cy="112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23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8" grpId="0" animBg="1"/>
      <p:bldP spid="3" grpId="0"/>
      <p:bldP spid="39" grpId="0"/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" grpId="0" animBg="1"/>
      <p:bldP spid="51" grpId="0" animBg="1"/>
      <p:bldP spid="52" grpId="0" animBg="1"/>
      <p:bldP spid="55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47" grpId="0" animBg="1"/>
      <p:bldP spid="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矩形 133"/>
          <p:cNvSpPr/>
          <p:nvPr/>
        </p:nvSpPr>
        <p:spPr>
          <a:xfrm>
            <a:off x="5698739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字方塊 141"/>
          <p:cNvSpPr txBox="1"/>
          <p:nvPr/>
        </p:nvSpPr>
        <p:spPr>
          <a:xfrm>
            <a:off x="3190278" y="267952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9095" y="2833491"/>
            <a:ext cx="1616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f(-10)</a:t>
            </a:r>
            <a:r>
              <a:rPr lang="zh-CN" altLang="en-US" dirty="0"/>
              <a:t> ≈ 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f(10+)</a:t>
            </a:r>
            <a:r>
              <a:rPr lang="zh-CN" altLang="en-US" dirty="0"/>
              <a:t> ≈ </a:t>
            </a:r>
            <a:r>
              <a:rPr lang="en-US" altLang="zh-CN" dirty="0"/>
              <a:t>1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59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 129"/>
          <p:cNvSpPr/>
          <p:nvPr/>
        </p:nvSpPr>
        <p:spPr>
          <a:xfrm>
            <a:off x="6417886" y="5210987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5698739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7"/>
            <a:ext cx="743098" cy="6924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90188" y="288235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3194983" y="2670859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00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3" grpId="0" animBg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7101011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6410131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3208227" y="2649621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74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3" grpId="0" animBg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7753593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7101011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88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4" grpId="0" animBg="1"/>
      <p:bldP spid="144" grpId="1" animBg="1"/>
      <p:bldP spid="145" grpId="0"/>
      <p:bldP spid="145" grpId="1"/>
      <p:bldP spid="1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的输入</a:t>
            </a:r>
            <a:r>
              <a:rPr lang="en-US" altLang="zh-CN" dirty="0"/>
              <a:t>-</a:t>
            </a:r>
            <a:r>
              <a:rPr lang="zh-CN" altLang="en-US" dirty="0"/>
              <a:t>输出结构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47836" y="5286292"/>
            <a:ext cx="700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3"/>
              </a:rPr>
              <a:t>http://karpathy.github.io/2015/05/21/rnn-effectiveness/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661668" y="700916"/>
            <a:ext cx="2016807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7C80"/>
                </a:solidFill>
              </a:rPr>
              <a:t>Input vectors</a:t>
            </a:r>
          </a:p>
          <a:p>
            <a:r>
              <a:rPr lang="en-US" altLang="zh-CN" sz="2000" dirty="0">
                <a:solidFill>
                  <a:srgbClr val="6699FF"/>
                </a:solidFill>
              </a:rPr>
              <a:t>output vectors</a:t>
            </a:r>
          </a:p>
          <a:p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RNN's state</a:t>
            </a:r>
            <a:r>
              <a:rPr lang="en-US" altLang="zh-CN" sz="2000" dirty="0"/>
              <a:t> 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1722200" y="5807631"/>
            <a:ext cx="6430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55555"/>
                </a:solidFill>
                <a:latin typeface="Helvetica" panose="020B0604020202020204" pitchFamily="34" charset="0"/>
              </a:rPr>
              <a:t>Each rectangle is a vector and arrows represent functions 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960331" y="4246364"/>
            <a:ext cx="168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e.g. video classification 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995490" y="4246364"/>
            <a:ext cx="181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e.g. Machine Translation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118080" y="4237074"/>
            <a:ext cx="153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e.g. sentiment analysis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830369" y="4237074"/>
            <a:ext cx="124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e.g. image captioning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32095" y="4239057"/>
            <a:ext cx="1433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processing without RNN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897999"/>
            <a:ext cx="7562850" cy="23241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747835" y="1840475"/>
            <a:ext cx="6606789" cy="240751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722200" y="1623704"/>
            <a:ext cx="0" cy="465745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32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8413309" y="523124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7732463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2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矩形 133"/>
          <p:cNvSpPr/>
          <p:nvPr/>
        </p:nvSpPr>
        <p:spPr>
          <a:xfrm>
            <a:off x="8381113" y="5241086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3191410" y="2656883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  <p:bldP spid="138" grpId="0"/>
      <p:bldP spid="141" grpId="0"/>
      <p:bldP spid="144" grpId="0" animBg="1"/>
      <p:bldP spid="145" grpId="0"/>
      <p:bldP spid="146" grpId="0"/>
      <p:bldP spid="1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3674459" y="606713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036029" y="6067136"/>
            <a:ext cx="57018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5918083" y="6067134"/>
            <a:ext cx="1710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" name="橢圓 1"/>
          <p:cNvSpPr/>
          <p:nvPr/>
        </p:nvSpPr>
        <p:spPr>
          <a:xfrm>
            <a:off x="2686050" y="3067049"/>
            <a:ext cx="1200150" cy="12001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5573339" y="3067049"/>
            <a:ext cx="1200150" cy="12001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341677" y="247650"/>
            <a:ext cx="294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Original Network: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586373" y="820576"/>
            <a:ext cx="624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/>
              <a:t>Simply replace the neurons with LSTM</a:t>
            </a:r>
            <a:endParaRPr lang="zh-TW" altLang="en-US" sz="2800" dirty="0"/>
          </a:p>
        </p:txBody>
      </p:sp>
      <p:sp>
        <p:nvSpPr>
          <p:cNvPr id="7" name="手繪多邊形 6"/>
          <p:cNvSpPr/>
          <p:nvPr/>
        </p:nvSpPr>
        <p:spPr>
          <a:xfrm>
            <a:off x="2836259" y="3357206"/>
            <a:ext cx="838200" cy="619836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5751201" y="3325715"/>
            <a:ext cx="838200" cy="619836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>
            <a:stCxn id="2" idx="0"/>
          </p:cNvCxnSpPr>
          <p:nvPr/>
        </p:nvCxnSpPr>
        <p:spPr>
          <a:xfrm flipV="1">
            <a:off x="3286125" y="2476500"/>
            <a:ext cx="0" cy="5905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V="1">
            <a:off x="6200775" y="2476500"/>
            <a:ext cx="0" cy="5905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3117206" y="2039777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06" y="2039777"/>
                <a:ext cx="37593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677" r="-645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009248" y="2033168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248" y="2033168"/>
                <a:ext cx="38305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111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/>
          <p:cNvSpPr txBox="1"/>
          <p:nvPr/>
        </p:nvSpPr>
        <p:spPr>
          <a:xfrm rot="5400000">
            <a:off x="2866668" y="1511467"/>
            <a:ext cx="1085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……</a:t>
            </a:r>
            <a:endParaRPr lang="zh-TW" altLang="en-US" sz="3200" dirty="0"/>
          </a:p>
        </p:txBody>
      </p:sp>
      <p:sp>
        <p:nvSpPr>
          <p:cNvPr id="52" name="文字方塊 51"/>
          <p:cNvSpPr txBox="1"/>
          <p:nvPr/>
        </p:nvSpPr>
        <p:spPr>
          <a:xfrm rot="5400000">
            <a:off x="5773139" y="1511467"/>
            <a:ext cx="1085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……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2947504" y="4209044"/>
                <a:ext cx="345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04" y="4209044"/>
                <a:ext cx="34599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2500" r="-892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6187452" y="4235475"/>
                <a:ext cx="353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452" y="4235475"/>
                <a:ext cx="35310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0345" r="-68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單箭頭接點 55"/>
          <p:cNvCxnSpPr>
            <a:endCxn id="2" idx="4"/>
          </p:cNvCxnSpPr>
          <p:nvPr/>
        </p:nvCxnSpPr>
        <p:spPr>
          <a:xfrm flipH="1" flipV="1">
            <a:off x="3286125" y="4267199"/>
            <a:ext cx="600075" cy="1799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11" idx="0"/>
            <a:endCxn id="36" idx="4"/>
          </p:cNvCxnSpPr>
          <p:nvPr/>
        </p:nvCxnSpPr>
        <p:spPr>
          <a:xfrm flipV="1">
            <a:off x="3915999" y="4267199"/>
            <a:ext cx="2257415" cy="1799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endCxn id="2" idx="4"/>
          </p:cNvCxnSpPr>
          <p:nvPr/>
        </p:nvCxnSpPr>
        <p:spPr>
          <a:xfrm flipH="1" flipV="1">
            <a:off x="3286125" y="4267199"/>
            <a:ext cx="2013386" cy="1799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endCxn id="36" idx="4"/>
          </p:cNvCxnSpPr>
          <p:nvPr/>
        </p:nvCxnSpPr>
        <p:spPr>
          <a:xfrm flipV="1">
            <a:off x="5317343" y="4267199"/>
            <a:ext cx="856071" cy="1799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73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4" grpId="0"/>
      <p:bldP spid="2" grpId="0" animBg="1"/>
      <p:bldP spid="36" grpId="0" animBg="1"/>
      <p:bldP spid="3" grpId="0"/>
      <p:bldP spid="5" grpId="0"/>
      <p:bldP spid="7" grpId="0" animBg="1"/>
      <p:bldP spid="41" grpId="0" animBg="1"/>
      <p:bldP spid="48" grpId="0"/>
      <p:bldP spid="50" grpId="0"/>
      <p:bldP spid="25" grpId="0"/>
      <p:bldP spid="52" grpId="0"/>
      <p:bldP spid="53" grpId="0"/>
      <p:bldP spid="5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429" y="464078"/>
            <a:ext cx="2763125" cy="362810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296" y="428301"/>
            <a:ext cx="2763125" cy="36281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674459" y="606713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036029" y="6067136"/>
            <a:ext cx="57018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664227" y="4056404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955400" y="2722904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163504" y="2028245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936350" y="756155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011144" y="3977971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02317" y="2644471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510421" y="1949812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368987" y="649253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5918083" y="6067134"/>
            <a:ext cx="1710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2" name="手繪多邊形 21"/>
          <p:cNvSpPr/>
          <p:nvPr/>
        </p:nvSpPr>
        <p:spPr>
          <a:xfrm>
            <a:off x="2858007" y="4518069"/>
            <a:ext cx="1075364" cy="1563417"/>
          </a:xfrm>
          <a:custGeom>
            <a:avLst/>
            <a:gdLst>
              <a:gd name="connsiteX0" fmla="*/ 1204685 w 1204685"/>
              <a:gd name="connsiteY0" fmla="*/ 899886 h 899886"/>
              <a:gd name="connsiteX1" fmla="*/ 0 w 1204685"/>
              <a:gd name="connsiteY1" fmla="*/ 0 h 8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4685" h="899886">
                <a:moveTo>
                  <a:pt x="1204685" y="89988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手繪多邊形 22"/>
          <p:cNvSpPr/>
          <p:nvPr/>
        </p:nvSpPr>
        <p:spPr>
          <a:xfrm>
            <a:off x="2858007" y="4485129"/>
            <a:ext cx="2463115" cy="1561686"/>
          </a:xfrm>
          <a:custGeom>
            <a:avLst/>
            <a:gdLst>
              <a:gd name="connsiteX0" fmla="*/ 2627085 w 2668189"/>
              <a:gd name="connsiteY0" fmla="*/ 870857 h 890814"/>
              <a:gd name="connsiteX1" fmla="*/ 2481943 w 2668189"/>
              <a:gd name="connsiteY1" fmla="*/ 841829 h 890814"/>
              <a:gd name="connsiteX2" fmla="*/ 0 w 2668189"/>
              <a:gd name="connsiteY2" fmla="*/ 0 h 89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8189" h="890814">
                <a:moveTo>
                  <a:pt x="2627085" y="870857"/>
                </a:moveTo>
                <a:cubicBezTo>
                  <a:pt x="2773437" y="928914"/>
                  <a:pt x="2481943" y="841829"/>
                  <a:pt x="2481943" y="841829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手繪多邊形 23"/>
          <p:cNvSpPr/>
          <p:nvPr/>
        </p:nvSpPr>
        <p:spPr>
          <a:xfrm>
            <a:off x="3875314" y="2504588"/>
            <a:ext cx="477665" cy="3562384"/>
          </a:xfrm>
          <a:custGeom>
            <a:avLst/>
            <a:gdLst>
              <a:gd name="connsiteX0" fmla="*/ 0 w 333829"/>
              <a:gd name="connsiteY0" fmla="*/ 2902857 h 2902857"/>
              <a:gd name="connsiteX1" fmla="*/ 333829 w 333829"/>
              <a:gd name="connsiteY1" fmla="*/ 0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829" h="2902857">
                <a:moveTo>
                  <a:pt x="0" y="2902857"/>
                </a:moveTo>
                <a:lnTo>
                  <a:pt x="333829" y="0"/>
                </a:lnTo>
              </a:path>
            </a:pathLst>
          </a:custGeom>
          <a:noFill/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>
            <a:stCxn id="12" idx="0"/>
            <a:endCxn id="16" idx="2"/>
          </p:cNvCxnSpPr>
          <p:nvPr/>
        </p:nvCxnSpPr>
        <p:spPr>
          <a:xfrm flipH="1" flipV="1">
            <a:off x="4405044" y="2489910"/>
            <a:ext cx="916078" cy="3577226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手繪多邊形 37"/>
          <p:cNvSpPr/>
          <p:nvPr/>
        </p:nvSpPr>
        <p:spPr>
          <a:xfrm>
            <a:off x="81280" y="1097280"/>
            <a:ext cx="3779520" cy="4998720"/>
          </a:xfrm>
          <a:custGeom>
            <a:avLst/>
            <a:gdLst>
              <a:gd name="connsiteX0" fmla="*/ 3779520 w 3779520"/>
              <a:gd name="connsiteY0" fmla="*/ 4998720 h 4998720"/>
              <a:gd name="connsiteX1" fmla="*/ 3657600 w 3779520"/>
              <a:gd name="connsiteY1" fmla="*/ 4978400 h 4998720"/>
              <a:gd name="connsiteX2" fmla="*/ 3596640 w 3779520"/>
              <a:gd name="connsiteY2" fmla="*/ 4958080 h 4998720"/>
              <a:gd name="connsiteX3" fmla="*/ 2722880 w 3779520"/>
              <a:gd name="connsiteY3" fmla="*/ 4917440 h 4998720"/>
              <a:gd name="connsiteX4" fmla="*/ 2600960 w 3779520"/>
              <a:gd name="connsiteY4" fmla="*/ 4897120 h 4998720"/>
              <a:gd name="connsiteX5" fmla="*/ 2458720 w 3779520"/>
              <a:gd name="connsiteY5" fmla="*/ 4876800 h 4998720"/>
              <a:gd name="connsiteX6" fmla="*/ 2397760 w 3779520"/>
              <a:gd name="connsiteY6" fmla="*/ 4836160 h 4998720"/>
              <a:gd name="connsiteX7" fmla="*/ 2275840 w 3779520"/>
              <a:gd name="connsiteY7" fmla="*/ 4815840 h 4998720"/>
              <a:gd name="connsiteX8" fmla="*/ 1991360 w 3779520"/>
              <a:gd name="connsiteY8" fmla="*/ 4754880 h 4998720"/>
              <a:gd name="connsiteX9" fmla="*/ 1828800 w 3779520"/>
              <a:gd name="connsiteY9" fmla="*/ 4734560 h 4998720"/>
              <a:gd name="connsiteX10" fmla="*/ 1605280 w 3779520"/>
              <a:gd name="connsiteY10" fmla="*/ 4693920 h 4998720"/>
              <a:gd name="connsiteX11" fmla="*/ 1503680 w 3779520"/>
              <a:gd name="connsiteY11" fmla="*/ 4673600 h 4998720"/>
              <a:gd name="connsiteX12" fmla="*/ 1442720 w 3779520"/>
              <a:gd name="connsiteY12" fmla="*/ 4653280 h 4998720"/>
              <a:gd name="connsiteX13" fmla="*/ 1300480 w 3779520"/>
              <a:gd name="connsiteY13" fmla="*/ 4632960 h 4998720"/>
              <a:gd name="connsiteX14" fmla="*/ 1158240 w 3779520"/>
              <a:gd name="connsiteY14" fmla="*/ 4592320 h 4998720"/>
              <a:gd name="connsiteX15" fmla="*/ 1097280 w 3779520"/>
              <a:gd name="connsiteY15" fmla="*/ 4572000 h 4998720"/>
              <a:gd name="connsiteX16" fmla="*/ 995680 w 3779520"/>
              <a:gd name="connsiteY16" fmla="*/ 4551680 h 4998720"/>
              <a:gd name="connsiteX17" fmla="*/ 934720 w 3779520"/>
              <a:gd name="connsiteY17" fmla="*/ 4531360 h 4998720"/>
              <a:gd name="connsiteX18" fmla="*/ 751840 w 3779520"/>
              <a:gd name="connsiteY18" fmla="*/ 4490720 h 4998720"/>
              <a:gd name="connsiteX19" fmla="*/ 650240 w 3779520"/>
              <a:gd name="connsiteY19" fmla="*/ 4368800 h 4998720"/>
              <a:gd name="connsiteX20" fmla="*/ 589280 w 3779520"/>
              <a:gd name="connsiteY20" fmla="*/ 4348480 h 4998720"/>
              <a:gd name="connsiteX21" fmla="*/ 528320 w 3779520"/>
              <a:gd name="connsiteY21" fmla="*/ 4226560 h 4998720"/>
              <a:gd name="connsiteX22" fmla="*/ 467360 w 3779520"/>
              <a:gd name="connsiteY22" fmla="*/ 4165600 h 4998720"/>
              <a:gd name="connsiteX23" fmla="*/ 386080 w 3779520"/>
              <a:gd name="connsiteY23" fmla="*/ 4043680 h 4998720"/>
              <a:gd name="connsiteX24" fmla="*/ 345440 w 3779520"/>
              <a:gd name="connsiteY24" fmla="*/ 3982720 h 4998720"/>
              <a:gd name="connsiteX25" fmla="*/ 325120 w 3779520"/>
              <a:gd name="connsiteY25" fmla="*/ 3881120 h 4998720"/>
              <a:gd name="connsiteX26" fmla="*/ 284480 w 3779520"/>
              <a:gd name="connsiteY26" fmla="*/ 3637280 h 4998720"/>
              <a:gd name="connsiteX27" fmla="*/ 264160 w 3779520"/>
              <a:gd name="connsiteY27" fmla="*/ 3474720 h 4998720"/>
              <a:gd name="connsiteX28" fmla="*/ 243840 w 3779520"/>
              <a:gd name="connsiteY28" fmla="*/ 3149600 h 4998720"/>
              <a:gd name="connsiteX29" fmla="*/ 203200 w 3779520"/>
              <a:gd name="connsiteY29" fmla="*/ 3027680 h 4998720"/>
              <a:gd name="connsiteX30" fmla="*/ 162560 w 3779520"/>
              <a:gd name="connsiteY30" fmla="*/ 2844800 h 4998720"/>
              <a:gd name="connsiteX31" fmla="*/ 121920 w 3779520"/>
              <a:gd name="connsiteY31" fmla="*/ 2783840 h 4998720"/>
              <a:gd name="connsiteX32" fmla="*/ 60960 w 3779520"/>
              <a:gd name="connsiteY32" fmla="*/ 2560320 h 4998720"/>
              <a:gd name="connsiteX33" fmla="*/ 40640 w 3779520"/>
              <a:gd name="connsiteY33" fmla="*/ 2275840 h 4998720"/>
              <a:gd name="connsiteX34" fmla="*/ 20320 w 3779520"/>
              <a:gd name="connsiteY34" fmla="*/ 2174240 h 4998720"/>
              <a:gd name="connsiteX35" fmla="*/ 0 w 3779520"/>
              <a:gd name="connsiteY35" fmla="*/ 1645920 h 4998720"/>
              <a:gd name="connsiteX36" fmla="*/ 40640 w 3779520"/>
              <a:gd name="connsiteY36" fmla="*/ 568960 h 4998720"/>
              <a:gd name="connsiteX37" fmla="*/ 60960 w 3779520"/>
              <a:gd name="connsiteY37" fmla="*/ 447040 h 4998720"/>
              <a:gd name="connsiteX38" fmla="*/ 182880 w 3779520"/>
              <a:gd name="connsiteY38" fmla="*/ 325120 h 4998720"/>
              <a:gd name="connsiteX39" fmla="*/ 304800 w 3779520"/>
              <a:gd name="connsiteY39" fmla="*/ 243840 h 4998720"/>
              <a:gd name="connsiteX40" fmla="*/ 447040 w 3779520"/>
              <a:gd name="connsiteY40" fmla="*/ 162560 h 4998720"/>
              <a:gd name="connsiteX41" fmla="*/ 711200 w 3779520"/>
              <a:gd name="connsiteY41" fmla="*/ 101600 h 4998720"/>
              <a:gd name="connsiteX42" fmla="*/ 873760 w 3779520"/>
              <a:gd name="connsiteY42" fmla="*/ 0 h 499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779520" h="4998720">
                <a:moveTo>
                  <a:pt x="3779520" y="4998720"/>
                </a:moveTo>
                <a:cubicBezTo>
                  <a:pt x="3738880" y="4991947"/>
                  <a:pt x="3697819" y="4987338"/>
                  <a:pt x="3657600" y="4978400"/>
                </a:cubicBezTo>
                <a:cubicBezTo>
                  <a:pt x="3636691" y="4973754"/>
                  <a:pt x="3617871" y="4960911"/>
                  <a:pt x="3596640" y="4958080"/>
                </a:cubicBezTo>
                <a:cubicBezTo>
                  <a:pt x="3367631" y="4927545"/>
                  <a:pt x="2856868" y="4921762"/>
                  <a:pt x="2722880" y="4917440"/>
                </a:cubicBezTo>
                <a:lnTo>
                  <a:pt x="2600960" y="4897120"/>
                </a:lnTo>
                <a:cubicBezTo>
                  <a:pt x="2553622" y="4889837"/>
                  <a:pt x="2504595" y="4890562"/>
                  <a:pt x="2458720" y="4876800"/>
                </a:cubicBezTo>
                <a:cubicBezTo>
                  <a:pt x="2435328" y="4869783"/>
                  <a:pt x="2420928" y="4843883"/>
                  <a:pt x="2397760" y="4836160"/>
                </a:cubicBezTo>
                <a:cubicBezTo>
                  <a:pt x="2358674" y="4823131"/>
                  <a:pt x="2316240" y="4823920"/>
                  <a:pt x="2275840" y="4815840"/>
                </a:cubicBezTo>
                <a:cubicBezTo>
                  <a:pt x="2121912" y="4785054"/>
                  <a:pt x="2235883" y="4785445"/>
                  <a:pt x="1991360" y="4754880"/>
                </a:cubicBezTo>
                <a:lnTo>
                  <a:pt x="1828800" y="4734560"/>
                </a:lnTo>
                <a:cubicBezTo>
                  <a:pt x="1704447" y="4693109"/>
                  <a:pt x="1818635" y="4726744"/>
                  <a:pt x="1605280" y="4693920"/>
                </a:cubicBezTo>
                <a:cubicBezTo>
                  <a:pt x="1571144" y="4688668"/>
                  <a:pt x="1537186" y="4681977"/>
                  <a:pt x="1503680" y="4673600"/>
                </a:cubicBezTo>
                <a:cubicBezTo>
                  <a:pt x="1482900" y="4668405"/>
                  <a:pt x="1463723" y="4657481"/>
                  <a:pt x="1442720" y="4653280"/>
                </a:cubicBezTo>
                <a:cubicBezTo>
                  <a:pt x="1395755" y="4643887"/>
                  <a:pt x="1347893" y="4639733"/>
                  <a:pt x="1300480" y="4632960"/>
                </a:cubicBezTo>
                <a:cubicBezTo>
                  <a:pt x="1154319" y="4584240"/>
                  <a:pt x="1336844" y="4643350"/>
                  <a:pt x="1158240" y="4592320"/>
                </a:cubicBezTo>
                <a:cubicBezTo>
                  <a:pt x="1137645" y="4586436"/>
                  <a:pt x="1118060" y="4577195"/>
                  <a:pt x="1097280" y="4572000"/>
                </a:cubicBezTo>
                <a:cubicBezTo>
                  <a:pt x="1063774" y="4563623"/>
                  <a:pt x="1029186" y="4560057"/>
                  <a:pt x="995680" y="4551680"/>
                </a:cubicBezTo>
                <a:cubicBezTo>
                  <a:pt x="974900" y="4546485"/>
                  <a:pt x="955629" y="4536006"/>
                  <a:pt x="934720" y="4531360"/>
                </a:cubicBezTo>
                <a:cubicBezTo>
                  <a:pt x="720148" y="4483677"/>
                  <a:pt x="889070" y="4536463"/>
                  <a:pt x="751840" y="4490720"/>
                </a:cubicBezTo>
                <a:cubicBezTo>
                  <a:pt x="721852" y="4445738"/>
                  <a:pt x="697177" y="4400091"/>
                  <a:pt x="650240" y="4368800"/>
                </a:cubicBezTo>
                <a:cubicBezTo>
                  <a:pt x="632418" y="4356919"/>
                  <a:pt x="609600" y="4355253"/>
                  <a:pt x="589280" y="4348480"/>
                </a:cubicBezTo>
                <a:cubicBezTo>
                  <a:pt x="568915" y="4287384"/>
                  <a:pt x="572088" y="4279081"/>
                  <a:pt x="528320" y="4226560"/>
                </a:cubicBezTo>
                <a:cubicBezTo>
                  <a:pt x="509923" y="4204484"/>
                  <a:pt x="485003" y="4188283"/>
                  <a:pt x="467360" y="4165600"/>
                </a:cubicBezTo>
                <a:cubicBezTo>
                  <a:pt x="437373" y="4127046"/>
                  <a:pt x="413173" y="4084320"/>
                  <a:pt x="386080" y="4043680"/>
                </a:cubicBezTo>
                <a:lnTo>
                  <a:pt x="345440" y="3982720"/>
                </a:lnTo>
                <a:cubicBezTo>
                  <a:pt x="338667" y="3948853"/>
                  <a:pt x="330004" y="3915310"/>
                  <a:pt x="325120" y="3881120"/>
                </a:cubicBezTo>
                <a:cubicBezTo>
                  <a:pt x="291092" y="3642924"/>
                  <a:pt x="328157" y="3768311"/>
                  <a:pt x="284480" y="3637280"/>
                </a:cubicBezTo>
                <a:cubicBezTo>
                  <a:pt x="277707" y="3583093"/>
                  <a:pt x="268695" y="3529140"/>
                  <a:pt x="264160" y="3474720"/>
                </a:cubicBezTo>
                <a:cubicBezTo>
                  <a:pt x="255143" y="3366510"/>
                  <a:pt x="258511" y="3257189"/>
                  <a:pt x="243840" y="3149600"/>
                </a:cubicBezTo>
                <a:cubicBezTo>
                  <a:pt x="238052" y="3107154"/>
                  <a:pt x="210243" y="3069935"/>
                  <a:pt x="203200" y="3027680"/>
                </a:cubicBezTo>
                <a:cubicBezTo>
                  <a:pt x="195396" y="2980854"/>
                  <a:pt x="187572" y="2894823"/>
                  <a:pt x="162560" y="2844800"/>
                </a:cubicBezTo>
                <a:cubicBezTo>
                  <a:pt x="151638" y="2822957"/>
                  <a:pt x="131839" y="2806157"/>
                  <a:pt x="121920" y="2783840"/>
                </a:cubicBezTo>
                <a:cubicBezTo>
                  <a:pt x="84421" y="2699466"/>
                  <a:pt x="78344" y="2647240"/>
                  <a:pt x="60960" y="2560320"/>
                </a:cubicBezTo>
                <a:cubicBezTo>
                  <a:pt x="54187" y="2465493"/>
                  <a:pt x="50592" y="2370386"/>
                  <a:pt x="40640" y="2275840"/>
                </a:cubicBezTo>
                <a:cubicBezTo>
                  <a:pt x="37024" y="2241492"/>
                  <a:pt x="22544" y="2208706"/>
                  <a:pt x="20320" y="2174240"/>
                </a:cubicBezTo>
                <a:cubicBezTo>
                  <a:pt x="8973" y="1998369"/>
                  <a:pt x="6773" y="1822027"/>
                  <a:pt x="0" y="1645920"/>
                </a:cubicBezTo>
                <a:cubicBezTo>
                  <a:pt x="7504" y="1360760"/>
                  <a:pt x="9321" y="897813"/>
                  <a:pt x="40640" y="568960"/>
                </a:cubicBezTo>
                <a:cubicBezTo>
                  <a:pt x="44546" y="527945"/>
                  <a:pt x="40200" y="482628"/>
                  <a:pt x="60960" y="447040"/>
                </a:cubicBezTo>
                <a:cubicBezTo>
                  <a:pt x="89919" y="397395"/>
                  <a:pt x="135059" y="357001"/>
                  <a:pt x="182880" y="325120"/>
                </a:cubicBezTo>
                <a:lnTo>
                  <a:pt x="304800" y="243840"/>
                </a:lnTo>
                <a:cubicBezTo>
                  <a:pt x="359786" y="207183"/>
                  <a:pt x="382588" y="188341"/>
                  <a:pt x="447040" y="162560"/>
                </a:cubicBezTo>
                <a:cubicBezTo>
                  <a:pt x="571008" y="112973"/>
                  <a:pt x="575062" y="121048"/>
                  <a:pt x="711200" y="101600"/>
                </a:cubicBezTo>
                <a:cubicBezTo>
                  <a:pt x="845722" y="11919"/>
                  <a:pt x="789433" y="42163"/>
                  <a:pt x="87376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手繪多邊形 39"/>
          <p:cNvSpPr/>
          <p:nvPr/>
        </p:nvSpPr>
        <p:spPr>
          <a:xfrm>
            <a:off x="406400" y="1158223"/>
            <a:ext cx="4754880" cy="4917457"/>
          </a:xfrm>
          <a:custGeom>
            <a:avLst/>
            <a:gdLst>
              <a:gd name="connsiteX0" fmla="*/ 4754880 w 4754880"/>
              <a:gd name="connsiteY0" fmla="*/ 4917457 h 4917457"/>
              <a:gd name="connsiteX1" fmla="*/ 4592320 w 4754880"/>
              <a:gd name="connsiteY1" fmla="*/ 4897137 h 4917457"/>
              <a:gd name="connsiteX2" fmla="*/ 4287520 w 4754880"/>
              <a:gd name="connsiteY2" fmla="*/ 4876817 h 4917457"/>
              <a:gd name="connsiteX3" fmla="*/ 3881120 w 4754880"/>
              <a:gd name="connsiteY3" fmla="*/ 4754897 h 4917457"/>
              <a:gd name="connsiteX4" fmla="*/ 3515360 w 4754880"/>
              <a:gd name="connsiteY4" fmla="*/ 4673617 h 4917457"/>
              <a:gd name="connsiteX5" fmla="*/ 3312160 w 4754880"/>
              <a:gd name="connsiteY5" fmla="*/ 4632977 h 4917457"/>
              <a:gd name="connsiteX6" fmla="*/ 3108960 w 4754880"/>
              <a:gd name="connsiteY6" fmla="*/ 4531377 h 4917457"/>
              <a:gd name="connsiteX7" fmla="*/ 2966720 w 4754880"/>
              <a:gd name="connsiteY7" fmla="*/ 4490737 h 4917457"/>
              <a:gd name="connsiteX8" fmla="*/ 2661920 w 4754880"/>
              <a:gd name="connsiteY8" fmla="*/ 4389137 h 4917457"/>
              <a:gd name="connsiteX9" fmla="*/ 2458720 w 4754880"/>
              <a:gd name="connsiteY9" fmla="*/ 4348497 h 4917457"/>
              <a:gd name="connsiteX10" fmla="*/ 2377440 w 4754880"/>
              <a:gd name="connsiteY10" fmla="*/ 4328177 h 4917457"/>
              <a:gd name="connsiteX11" fmla="*/ 2275840 w 4754880"/>
              <a:gd name="connsiteY11" fmla="*/ 4307857 h 4917457"/>
              <a:gd name="connsiteX12" fmla="*/ 2194560 w 4754880"/>
              <a:gd name="connsiteY12" fmla="*/ 4287537 h 4917457"/>
              <a:gd name="connsiteX13" fmla="*/ 1849120 w 4754880"/>
              <a:gd name="connsiteY13" fmla="*/ 4246897 h 4917457"/>
              <a:gd name="connsiteX14" fmla="*/ 1727200 w 4754880"/>
              <a:gd name="connsiteY14" fmla="*/ 4226577 h 4917457"/>
              <a:gd name="connsiteX15" fmla="*/ 1544320 w 4754880"/>
              <a:gd name="connsiteY15" fmla="*/ 4206257 h 4917457"/>
              <a:gd name="connsiteX16" fmla="*/ 1483360 w 4754880"/>
              <a:gd name="connsiteY16" fmla="*/ 4165617 h 4917457"/>
              <a:gd name="connsiteX17" fmla="*/ 1422400 w 4754880"/>
              <a:gd name="connsiteY17" fmla="*/ 4145297 h 4917457"/>
              <a:gd name="connsiteX18" fmla="*/ 1300480 w 4754880"/>
              <a:gd name="connsiteY18" fmla="*/ 4064017 h 4917457"/>
              <a:gd name="connsiteX19" fmla="*/ 1239520 w 4754880"/>
              <a:gd name="connsiteY19" fmla="*/ 4023377 h 4917457"/>
              <a:gd name="connsiteX20" fmla="*/ 1178560 w 4754880"/>
              <a:gd name="connsiteY20" fmla="*/ 3982737 h 4917457"/>
              <a:gd name="connsiteX21" fmla="*/ 1056640 w 4754880"/>
              <a:gd name="connsiteY21" fmla="*/ 3942097 h 4917457"/>
              <a:gd name="connsiteX22" fmla="*/ 995680 w 4754880"/>
              <a:gd name="connsiteY22" fmla="*/ 3921777 h 4917457"/>
              <a:gd name="connsiteX23" fmla="*/ 812800 w 4754880"/>
              <a:gd name="connsiteY23" fmla="*/ 3820177 h 4917457"/>
              <a:gd name="connsiteX24" fmla="*/ 711200 w 4754880"/>
              <a:gd name="connsiteY24" fmla="*/ 3698257 h 4917457"/>
              <a:gd name="connsiteX25" fmla="*/ 650240 w 4754880"/>
              <a:gd name="connsiteY25" fmla="*/ 3637297 h 4917457"/>
              <a:gd name="connsiteX26" fmla="*/ 508000 w 4754880"/>
              <a:gd name="connsiteY26" fmla="*/ 3454417 h 4917457"/>
              <a:gd name="connsiteX27" fmla="*/ 447040 w 4754880"/>
              <a:gd name="connsiteY27" fmla="*/ 3413777 h 4917457"/>
              <a:gd name="connsiteX28" fmla="*/ 426720 w 4754880"/>
              <a:gd name="connsiteY28" fmla="*/ 3352817 h 4917457"/>
              <a:gd name="connsiteX29" fmla="*/ 345440 w 4754880"/>
              <a:gd name="connsiteY29" fmla="*/ 3230897 h 4917457"/>
              <a:gd name="connsiteX30" fmla="*/ 304800 w 4754880"/>
              <a:gd name="connsiteY30" fmla="*/ 3108977 h 4917457"/>
              <a:gd name="connsiteX31" fmla="*/ 223520 w 4754880"/>
              <a:gd name="connsiteY31" fmla="*/ 2987057 h 4917457"/>
              <a:gd name="connsiteX32" fmla="*/ 182880 w 4754880"/>
              <a:gd name="connsiteY32" fmla="*/ 2926097 h 4917457"/>
              <a:gd name="connsiteX33" fmla="*/ 142240 w 4754880"/>
              <a:gd name="connsiteY33" fmla="*/ 2702577 h 4917457"/>
              <a:gd name="connsiteX34" fmla="*/ 81280 w 4754880"/>
              <a:gd name="connsiteY34" fmla="*/ 2519697 h 4917457"/>
              <a:gd name="connsiteX35" fmla="*/ 60960 w 4754880"/>
              <a:gd name="connsiteY35" fmla="*/ 2458737 h 4917457"/>
              <a:gd name="connsiteX36" fmla="*/ 40640 w 4754880"/>
              <a:gd name="connsiteY36" fmla="*/ 2336817 h 4917457"/>
              <a:gd name="connsiteX37" fmla="*/ 20320 w 4754880"/>
              <a:gd name="connsiteY37" fmla="*/ 1645937 h 4917457"/>
              <a:gd name="connsiteX38" fmla="*/ 0 w 4754880"/>
              <a:gd name="connsiteY38" fmla="*/ 1402097 h 4917457"/>
              <a:gd name="connsiteX39" fmla="*/ 20320 w 4754880"/>
              <a:gd name="connsiteY39" fmla="*/ 609617 h 4917457"/>
              <a:gd name="connsiteX40" fmla="*/ 60960 w 4754880"/>
              <a:gd name="connsiteY40" fmla="*/ 487697 h 4917457"/>
              <a:gd name="connsiteX41" fmla="*/ 101600 w 4754880"/>
              <a:gd name="connsiteY41" fmla="*/ 426737 h 4917457"/>
              <a:gd name="connsiteX42" fmla="*/ 121920 w 4754880"/>
              <a:gd name="connsiteY42" fmla="*/ 365777 h 4917457"/>
              <a:gd name="connsiteX43" fmla="*/ 162560 w 4754880"/>
              <a:gd name="connsiteY43" fmla="*/ 304817 h 4917457"/>
              <a:gd name="connsiteX44" fmla="*/ 182880 w 4754880"/>
              <a:gd name="connsiteY44" fmla="*/ 243857 h 4917457"/>
              <a:gd name="connsiteX45" fmla="*/ 264160 w 4754880"/>
              <a:gd name="connsiteY45" fmla="*/ 121937 h 4917457"/>
              <a:gd name="connsiteX46" fmla="*/ 386080 w 4754880"/>
              <a:gd name="connsiteY46" fmla="*/ 81297 h 4917457"/>
              <a:gd name="connsiteX47" fmla="*/ 447040 w 4754880"/>
              <a:gd name="connsiteY47" fmla="*/ 40657 h 4917457"/>
              <a:gd name="connsiteX48" fmla="*/ 589280 w 4754880"/>
              <a:gd name="connsiteY48" fmla="*/ 17 h 491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754880" h="4917457">
                <a:moveTo>
                  <a:pt x="4754880" y="4917457"/>
                </a:moveTo>
                <a:cubicBezTo>
                  <a:pt x="4700693" y="4910684"/>
                  <a:pt x="4646723" y="4901868"/>
                  <a:pt x="4592320" y="4897137"/>
                </a:cubicBezTo>
                <a:cubicBezTo>
                  <a:pt x="4490877" y="4888316"/>
                  <a:pt x="4387368" y="4896787"/>
                  <a:pt x="4287520" y="4876817"/>
                </a:cubicBezTo>
                <a:cubicBezTo>
                  <a:pt x="4148835" y="4849080"/>
                  <a:pt x="4019183" y="4785578"/>
                  <a:pt x="3881120" y="4754897"/>
                </a:cubicBezTo>
                <a:lnTo>
                  <a:pt x="3515360" y="4673617"/>
                </a:lnTo>
                <a:cubicBezTo>
                  <a:pt x="3447819" y="4659144"/>
                  <a:pt x="3312160" y="4632977"/>
                  <a:pt x="3312160" y="4632977"/>
                </a:cubicBezTo>
                <a:cubicBezTo>
                  <a:pt x="3244427" y="4599110"/>
                  <a:pt x="3178984" y="4560210"/>
                  <a:pt x="3108960" y="4531377"/>
                </a:cubicBezTo>
                <a:cubicBezTo>
                  <a:pt x="3063364" y="4512602"/>
                  <a:pt x="3013500" y="4506330"/>
                  <a:pt x="2966720" y="4490737"/>
                </a:cubicBezTo>
                <a:cubicBezTo>
                  <a:pt x="2664252" y="4389914"/>
                  <a:pt x="2939675" y="4464888"/>
                  <a:pt x="2661920" y="4389137"/>
                </a:cubicBezTo>
                <a:cubicBezTo>
                  <a:pt x="2532125" y="4353738"/>
                  <a:pt x="2620793" y="4380912"/>
                  <a:pt x="2458720" y="4348497"/>
                </a:cubicBezTo>
                <a:cubicBezTo>
                  <a:pt x="2431335" y="4343020"/>
                  <a:pt x="2404702" y="4334235"/>
                  <a:pt x="2377440" y="4328177"/>
                </a:cubicBezTo>
                <a:cubicBezTo>
                  <a:pt x="2343725" y="4320685"/>
                  <a:pt x="2309555" y="4315349"/>
                  <a:pt x="2275840" y="4307857"/>
                </a:cubicBezTo>
                <a:cubicBezTo>
                  <a:pt x="2248578" y="4301799"/>
                  <a:pt x="2221945" y="4293014"/>
                  <a:pt x="2194560" y="4287537"/>
                </a:cubicBezTo>
                <a:cubicBezTo>
                  <a:pt x="2030760" y="4254777"/>
                  <a:pt x="2055716" y="4271202"/>
                  <a:pt x="1849120" y="4246897"/>
                </a:cubicBezTo>
                <a:cubicBezTo>
                  <a:pt x="1808202" y="4242083"/>
                  <a:pt x="1768039" y="4232022"/>
                  <a:pt x="1727200" y="4226577"/>
                </a:cubicBezTo>
                <a:cubicBezTo>
                  <a:pt x="1666403" y="4218471"/>
                  <a:pt x="1605280" y="4213030"/>
                  <a:pt x="1544320" y="4206257"/>
                </a:cubicBezTo>
                <a:cubicBezTo>
                  <a:pt x="1524000" y="4192710"/>
                  <a:pt x="1505203" y="4176539"/>
                  <a:pt x="1483360" y="4165617"/>
                </a:cubicBezTo>
                <a:cubicBezTo>
                  <a:pt x="1464202" y="4156038"/>
                  <a:pt x="1441124" y="4155699"/>
                  <a:pt x="1422400" y="4145297"/>
                </a:cubicBezTo>
                <a:cubicBezTo>
                  <a:pt x="1379703" y="4121577"/>
                  <a:pt x="1341120" y="4091110"/>
                  <a:pt x="1300480" y="4064017"/>
                </a:cubicBezTo>
                <a:lnTo>
                  <a:pt x="1239520" y="4023377"/>
                </a:lnTo>
                <a:cubicBezTo>
                  <a:pt x="1219200" y="4009830"/>
                  <a:pt x="1201728" y="3990460"/>
                  <a:pt x="1178560" y="3982737"/>
                </a:cubicBezTo>
                <a:lnTo>
                  <a:pt x="1056640" y="3942097"/>
                </a:lnTo>
                <a:lnTo>
                  <a:pt x="995680" y="3921777"/>
                </a:lnTo>
                <a:cubicBezTo>
                  <a:pt x="919024" y="3896225"/>
                  <a:pt x="882671" y="3890048"/>
                  <a:pt x="812800" y="3820177"/>
                </a:cubicBezTo>
                <a:cubicBezTo>
                  <a:pt x="634704" y="3642081"/>
                  <a:pt x="852651" y="3867998"/>
                  <a:pt x="711200" y="3698257"/>
                </a:cubicBezTo>
                <a:cubicBezTo>
                  <a:pt x="692803" y="3676181"/>
                  <a:pt x="667883" y="3659980"/>
                  <a:pt x="650240" y="3637297"/>
                </a:cubicBezTo>
                <a:cubicBezTo>
                  <a:pt x="566768" y="3529976"/>
                  <a:pt x="595409" y="3527257"/>
                  <a:pt x="508000" y="3454417"/>
                </a:cubicBezTo>
                <a:cubicBezTo>
                  <a:pt x="489239" y="3438783"/>
                  <a:pt x="467360" y="3427324"/>
                  <a:pt x="447040" y="3413777"/>
                </a:cubicBezTo>
                <a:cubicBezTo>
                  <a:pt x="440267" y="3393457"/>
                  <a:pt x="437122" y="3371541"/>
                  <a:pt x="426720" y="3352817"/>
                </a:cubicBezTo>
                <a:cubicBezTo>
                  <a:pt x="403000" y="3310120"/>
                  <a:pt x="360886" y="3277234"/>
                  <a:pt x="345440" y="3230897"/>
                </a:cubicBezTo>
                <a:cubicBezTo>
                  <a:pt x="331893" y="3190257"/>
                  <a:pt x="328562" y="3144621"/>
                  <a:pt x="304800" y="3108977"/>
                </a:cubicBezTo>
                <a:lnTo>
                  <a:pt x="223520" y="2987057"/>
                </a:lnTo>
                <a:lnTo>
                  <a:pt x="182880" y="2926097"/>
                </a:lnTo>
                <a:cubicBezTo>
                  <a:pt x="168569" y="2825918"/>
                  <a:pt x="168370" y="2789676"/>
                  <a:pt x="142240" y="2702577"/>
                </a:cubicBezTo>
                <a:lnTo>
                  <a:pt x="81280" y="2519697"/>
                </a:lnTo>
                <a:cubicBezTo>
                  <a:pt x="74507" y="2499377"/>
                  <a:pt x="64481" y="2479865"/>
                  <a:pt x="60960" y="2458737"/>
                </a:cubicBezTo>
                <a:lnTo>
                  <a:pt x="40640" y="2336817"/>
                </a:lnTo>
                <a:cubicBezTo>
                  <a:pt x="33867" y="2106524"/>
                  <a:pt x="30328" y="1876112"/>
                  <a:pt x="20320" y="1645937"/>
                </a:cubicBezTo>
                <a:cubicBezTo>
                  <a:pt x="16777" y="1564452"/>
                  <a:pt x="0" y="1483659"/>
                  <a:pt x="0" y="1402097"/>
                </a:cubicBezTo>
                <a:cubicBezTo>
                  <a:pt x="0" y="1137850"/>
                  <a:pt x="2743" y="873279"/>
                  <a:pt x="20320" y="609617"/>
                </a:cubicBezTo>
                <a:cubicBezTo>
                  <a:pt x="23170" y="566874"/>
                  <a:pt x="37198" y="523341"/>
                  <a:pt x="60960" y="487697"/>
                </a:cubicBezTo>
                <a:cubicBezTo>
                  <a:pt x="74507" y="467377"/>
                  <a:pt x="90678" y="448580"/>
                  <a:pt x="101600" y="426737"/>
                </a:cubicBezTo>
                <a:cubicBezTo>
                  <a:pt x="111179" y="407579"/>
                  <a:pt x="112341" y="384935"/>
                  <a:pt x="121920" y="365777"/>
                </a:cubicBezTo>
                <a:cubicBezTo>
                  <a:pt x="132842" y="343934"/>
                  <a:pt x="151638" y="326660"/>
                  <a:pt x="162560" y="304817"/>
                </a:cubicBezTo>
                <a:cubicBezTo>
                  <a:pt x="172139" y="285659"/>
                  <a:pt x="172478" y="262581"/>
                  <a:pt x="182880" y="243857"/>
                </a:cubicBezTo>
                <a:cubicBezTo>
                  <a:pt x="206600" y="201160"/>
                  <a:pt x="217823" y="137383"/>
                  <a:pt x="264160" y="121937"/>
                </a:cubicBezTo>
                <a:cubicBezTo>
                  <a:pt x="304800" y="108390"/>
                  <a:pt x="350436" y="105059"/>
                  <a:pt x="386080" y="81297"/>
                </a:cubicBezTo>
                <a:cubicBezTo>
                  <a:pt x="406400" y="67750"/>
                  <a:pt x="424723" y="50576"/>
                  <a:pt x="447040" y="40657"/>
                </a:cubicBezTo>
                <a:cubicBezTo>
                  <a:pt x="543299" y="-2125"/>
                  <a:pt x="531195" y="17"/>
                  <a:pt x="589280" y="17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1219200" y="3118592"/>
            <a:ext cx="2661920" cy="2916448"/>
          </a:xfrm>
          <a:custGeom>
            <a:avLst/>
            <a:gdLst>
              <a:gd name="connsiteX0" fmla="*/ 2661920 w 2661920"/>
              <a:gd name="connsiteY0" fmla="*/ 2987040 h 2987040"/>
              <a:gd name="connsiteX1" fmla="*/ 2235200 w 2661920"/>
              <a:gd name="connsiteY1" fmla="*/ 2946400 h 2987040"/>
              <a:gd name="connsiteX2" fmla="*/ 2092960 w 2661920"/>
              <a:gd name="connsiteY2" fmla="*/ 2905760 h 2987040"/>
              <a:gd name="connsiteX3" fmla="*/ 1950720 w 2661920"/>
              <a:gd name="connsiteY3" fmla="*/ 2844800 h 2987040"/>
              <a:gd name="connsiteX4" fmla="*/ 1747520 w 2661920"/>
              <a:gd name="connsiteY4" fmla="*/ 2804160 h 2987040"/>
              <a:gd name="connsiteX5" fmla="*/ 1625600 w 2661920"/>
              <a:gd name="connsiteY5" fmla="*/ 2783840 h 2987040"/>
              <a:gd name="connsiteX6" fmla="*/ 1483360 w 2661920"/>
              <a:gd name="connsiteY6" fmla="*/ 2743200 h 2987040"/>
              <a:gd name="connsiteX7" fmla="*/ 1158240 w 2661920"/>
              <a:gd name="connsiteY7" fmla="*/ 2702560 h 2987040"/>
              <a:gd name="connsiteX8" fmla="*/ 1036320 w 2661920"/>
              <a:gd name="connsiteY8" fmla="*/ 2661920 h 2987040"/>
              <a:gd name="connsiteX9" fmla="*/ 975360 w 2661920"/>
              <a:gd name="connsiteY9" fmla="*/ 2641600 h 2987040"/>
              <a:gd name="connsiteX10" fmla="*/ 853440 w 2661920"/>
              <a:gd name="connsiteY10" fmla="*/ 2560320 h 2987040"/>
              <a:gd name="connsiteX11" fmla="*/ 792480 w 2661920"/>
              <a:gd name="connsiteY11" fmla="*/ 2499360 h 2987040"/>
              <a:gd name="connsiteX12" fmla="*/ 731520 w 2661920"/>
              <a:gd name="connsiteY12" fmla="*/ 2458720 h 2987040"/>
              <a:gd name="connsiteX13" fmla="*/ 690880 w 2661920"/>
              <a:gd name="connsiteY13" fmla="*/ 2397760 h 2987040"/>
              <a:gd name="connsiteX14" fmla="*/ 629920 w 2661920"/>
              <a:gd name="connsiteY14" fmla="*/ 2377440 h 2987040"/>
              <a:gd name="connsiteX15" fmla="*/ 568960 w 2661920"/>
              <a:gd name="connsiteY15" fmla="*/ 2336800 h 2987040"/>
              <a:gd name="connsiteX16" fmla="*/ 447040 w 2661920"/>
              <a:gd name="connsiteY16" fmla="*/ 2275840 h 2987040"/>
              <a:gd name="connsiteX17" fmla="*/ 406400 w 2661920"/>
              <a:gd name="connsiteY17" fmla="*/ 2214880 h 2987040"/>
              <a:gd name="connsiteX18" fmla="*/ 365760 w 2661920"/>
              <a:gd name="connsiteY18" fmla="*/ 2072640 h 2987040"/>
              <a:gd name="connsiteX19" fmla="*/ 345440 w 2661920"/>
              <a:gd name="connsiteY19" fmla="*/ 2011680 h 2987040"/>
              <a:gd name="connsiteX20" fmla="*/ 304800 w 2661920"/>
              <a:gd name="connsiteY20" fmla="*/ 1950720 h 2987040"/>
              <a:gd name="connsiteX21" fmla="*/ 203200 w 2661920"/>
              <a:gd name="connsiteY21" fmla="*/ 1767840 h 2987040"/>
              <a:gd name="connsiteX22" fmla="*/ 182880 w 2661920"/>
              <a:gd name="connsiteY22" fmla="*/ 1706880 h 2987040"/>
              <a:gd name="connsiteX23" fmla="*/ 142240 w 2661920"/>
              <a:gd name="connsiteY23" fmla="*/ 1645920 h 2987040"/>
              <a:gd name="connsiteX24" fmla="*/ 101600 w 2661920"/>
              <a:gd name="connsiteY24" fmla="*/ 1524000 h 2987040"/>
              <a:gd name="connsiteX25" fmla="*/ 81280 w 2661920"/>
              <a:gd name="connsiteY25" fmla="*/ 1463040 h 2987040"/>
              <a:gd name="connsiteX26" fmla="*/ 60960 w 2661920"/>
              <a:gd name="connsiteY26" fmla="*/ 1300480 h 2987040"/>
              <a:gd name="connsiteX27" fmla="*/ 40640 w 2661920"/>
              <a:gd name="connsiteY27" fmla="*/ 1239520 h 2987040"/>
              <a:gd name="connsiteX28" fmla="*/ 20320 w 2661920"/>
              <a:gd name="connsiteY28" fmla="*/ 934720 h 2987040"/>
              <a:gd name="connsiteX29" fmla="*/ 0 w 2661920"/>
              <a:gd name="connsiteY29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61920" h="2987040">
                <a:moveTo>
                  <a:pt x="2661920" y="2987040"/>
                </a:moveTo>
                <a:cubicBezTo>
                  <a:pt x="2519680" y="2973493"/>
                  <a:pt x="2373817" y="2981054"/>
                  <a:pt x="2235200" y="2946400"/>
                </a:cubicBezTo>
                <a:cubicBezTo>
                  <a:pt x="2193954" y="2936089"/>
                  <a:pt x="2133772" y="2923251"/>
                  <a:pt x="2092960" y="2905760"/>
                </a:cubicBezTo>
                <a:cubicBezTo>
                  <a:pt x="2022027" y="2875360"/>
                  <a:pt x="2019554" y="2860685"/>
                  <a:pt x="1950720" y="2844800"/>
                </a:cubicBezTo>
                <a:cubicBezTo>
                  <a:pt x="1883414" y="2829268"/>
                  <a:pt x="1815655" y="2815516"/>
                  <a:pt x="1747520" y="2804160"/>
                </a:cubicBezTo>
                <a:cubicBezTo>
                  <a:pt x="1706880" y="2797387"/>
                  <a:pt x="1665819" y="2792778"/>
                  <a:pt x="1625600" y="2783840"/>
                </a:cubicBezTo>
                <a:cubicBezTo>
                  <a:pt x="1429738" y="2740315"/>
                  <a:pt x="1726766" y="2787456"/>
                  <a:pt x="1483360" y="2743200"/>
                </a:cubicBezTo>
                <a:cubicBezTo>
                  <a:pt x="1392236" y="2726632"/>
                  <a:pt x="1245504" y="2712256"/>
                  <a:pt x="1158240" y="2702560"/>
                </a:cubicBezTo>
                <a:lnTo>
                  <a:pt x="1036320" y="2661920"/>
                </a:lnTo>
                <a:lnTo>
                  <a:pt x="975360" y="2641600"/>
                </a:lnTo>
                <a:cubicBezTo>
                  <a:pt x="780892" y="2447132"/>
                  <a:pt x="1029884" y="2677950"/>
                  <a:pt x="853440" y="2560320"/>
                </a:cubicBezTo>
                <a:cubicBezTo>
                  <a:pt x="829530" y="2544380"/>
                  <a:pt x="814556" y="2517757"/>
                  <a:pt x="792480" y="2499360"/>
                </a:cubicBezTo>
                <a:cubicBezTo>
                  <a:pt x="773719" y="2483726"/>
                  <a:pt x="751840" y="2472267"/>
                  <a:pt x="731520" y="2458720"/>
                </a:cubicBezTo>
                <a:cubicBezTo>
                  <a:pt x="717973" y="2438400"/>
                  <a:pt x="709950" y="2413016"/>
                  <a:pt x="690880" y="2397760"/>
                </a:cubicBezTo>
                <a:cubicBezTo>
                  <a:pt x="674154" y="2384380"/>
                  <a:pt x="649078" y="2387019"/>
                  <a:pt x="629920" y="2377440"/>
                </a:cubicBezTo>
                <a:cubicBezTo>
                  <a:pt x="608077" y="2366518"/>
                  <a:pt x="590803" y="2347722"/>
                  <a:pt x="568960" y="2336800"/>
                </a:cubicBezTo>
                <a:cubicBezTo>
                  <a:pt x="400703" y="2252672"/>
                  <a:pt x="621743" y="2392309"/>
                  <a:pt x="447040" y="2275840"/>
                </a:cubicBezTo>
                <a:cubicBezTo>
                  <a:pt x="433493" y="2255520"/>
                  <a:pt x="417322" y="2236723"/>
                  <a:pt x="406400" y="2214880"/>
                </a:cubicBezTo>
                <a:cubicBezTo>
                  <a:pt x="390160" y="2182400"/>
                  <a:pt x="374441" y="2103023"/>
                  <a:pt x="365760" y="2072640"/>
                </a:cubicBezTo>
                <a:cubicBezTo>
                  <a:pt x="359876" y="2052045"/>
                  <a:pt x="355019" y="2030838"/>
                  <a:pt x="345440" y="2011680"/>
                </a:cubicBezTo>
                <a:cubicBezTo>
                  <a:pt x="334518" y="1989837"/>
                  <a:pt x="314719" y="1973037"/>
                  <a:pt x="304800" y="1950720"/>
                </a:cubicBezTo>
                <a:cubicBezTo>
                  <a:pt x="225236" y="1771701"/>
                  <a:pt x="314466" y="1879106"/>
                  <a:pt x="203200" y="1767840"/>
                </a:cubicBezTo>
                <a:cubicBezTo>
                  <a:pt x="196427" y="1747520"/>
                  <a:pt x="192459" y="1726038"/>
                  <a:pt x="182880" y="1706880"/>
                </a:cubicBezTo>
                <a:cubicBezTo>
                  <a:pt x="171958" y="1685037"/>
                  <a:pt x="152159" y="1668237"/>
                  <a:pt x="142240" y="1645920"/>
                </a:cubicBezTo>
                <a:cubicBezTo>
                  <a:pt x="124842" y="1606774"/>
                  <a:pt x="115147" y="1564640"/>
                  <a:pt x="101600" y="1524000"/>
                </a:cubicBezTo>
                <a:lnTo>
                  <a:pt x="81280" y="1463040"/>
                </a:lnTo>
                <a:cubicBezTo>
                  <a:pt x="74507" y="1408853"/>
                  <a:pt x="70729" y="1354208"/>
                  <a:pt x="60960" y="1300480"/>
                </a:cubicBezTo>
                <a:cubicBezTo>
                  <a:pt x="57128" y="1279406"/>
                  <a:pt x="43005" y="1260808"/>
                  <a:pt x="40640" y="1239520"/>
                </a:cubicBezTo>
                <a:cubicBezTo>
                  <a:pt x="29395" y="1138317"/>
                  <a:pt x="27093" y="1036320"/>
                  <a:pt x="20320" y="934720"/>
                </a:cubicBezTo>
                <a:cubicBezTo>
                  <a:pt x="13396" y="623150"/>
                  <a:pt x="0" y="311647"/>
                  <a:pt x="0" y="0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1239520" y="3169920"/>
            <a:ext cx="4003040" cy="2865120"/>
          </a:xfrm>
          <a:custGeom>
            <a:avLst/>
            <a:gdLst>
              <a:gd name="connsiteX0" fmla="*/ 4003040 w 4003040"/>
              <a:gd name="connsiteY0" fmla="*/ 2865120 h 2865120"/>
              <a:gd name="connsiteX1" fmla="*/ 3901440 w 4003040"/>
              <a:gd name="connsiteY1" fmla="*/ 2844800 h 2865120"/>
              <a:gd name="connsiteX2" fmla="*/ 3840480 w 4003040"/>
              <a:gd name="connsiteY2" fmla="*/ 2804160 h 2865120"/>
              <a:gd name="connsiteX3" fmla="*/ 3738880 w 4003040"/>
              <a:gd name="connsiteY3" fmla="*/ 2783840 h 2865120"/>
              <a:gd name="connsiteX4" fmla="*/ 3535680 w 4003040"/>
              <a:gd name="connsiteY4" fmla="*/ 2743200 h 2865120"/>
              <a:gd name="connsiteX5" fmla="*/ 3413760 w 4003040"/>
              <a:gd name="connsiteY5" fmla="*/ 2702560 h 2865120"/>
              <a:gd name="connsiteX6" fmla="*/ 3352800 w 4003040"/>
              <a:gd name="connsiteY6" fmla="*/ 2661920 h 2865120"/>
              <a:gd name="connsiteX7" fmla="*/ 3210560 w 4003040"/>
              <a:gd name="connsiteY7" fmla="*/ 2621280 h 2865120"/>
              <a:gd name="connsiteX8" fmla="*/ 3088640 w 4003040"/>
              <a:gd name="connsiteY8" fmla="*/ 2540000 h 2865120"/>
              <a:gd name="connsiteX9" fmla="*/ 2987040 w 4003040"/>
              <a:gd name="connsiteY9" fmla="*/ 2519680 h 2865120"/>
              <a:gd name="connsiteX10" fmla="*/ 2865120 w 4003040"/>
              <a:gd name="connsiteY10" fmla="*/ 2479040 h 2865120"/>
              <a:gd name="connsiteX11" fmla="*/ 2702560 w 4003040"/>
              <a:gd name="connsiteY11" fmla="*/ 2438400 h 2865120"/>
              <a:gd name="connsiteX12" fmla="*/ 2641600 w 4003040"/>
              <a:gd name="connsiteY12" fmla="*/ 2397760 h 2865120"/>
              <a:gd name="connsiteX13" fmla="*/ 2479040 w 4003040"/>
              <a:gd name="connsiteY13" fmla="*/ 2377440 h 2865120"/>
              <a:gd name="connsiteX14" fmla="*/ 2336800 w 4003040"/>
              <a:gd name="connsiteY14" fmla="*/ 2336800 h 2865120"/>
              <a:gd name="connsiteX15" fmla="*/ 2214880 w 4003040"/>
              <a:gd name="connsiteY15" fmla="*/ 2316480 h 2865120"/>
              <a:gd name="connsiteX16" fmla="*/ 2153920 w 4003040"/>
              <a:gd name="connsiteY16" fmla="*/ 2296160 h 2865120"/>
              <a:gd name="connsiteX17" fmla="*/ 2072640 w 4003040"/>
              <a:gd name="connsiteY17" fmla="*/ 2275840 h 2865120"/>
              <a:gd name="connsiteX18" fmla="*/ 2011680 w 4003040"/>
              <a:gd name="connsiteY18" fmla="*/ 2235200 h 2865120"/>
              <a:gd name="connsiteX19" fmla="*/ 1950720 w 4003040"/>
              <a:gd name="connsiteY19" fmla="*/ 2214880 h 2865120"/>
              <a:gd name="connsiteX20" fmla="*/ 1828800 w 4003040"/>
              <a:gd name="connsiteY20" fmla="*/ 2133600 h 2865120"/>
              <a:gd name="connsiteX21" fmla="*/ 1625600 w 4003040"/>
              <a:gd name="connsiteY21" fmla="*/ 2072640 h 2865120"/>
              <a:gd name="connsiteX22" fmla="*/ 1442720 w 4003040"/>
              <a:gd name="connsiteY22" fmla="*/ 2011680 h 2865120"/>
              <a:gd name="connsiteX23" fmla="*/ 1361440 w 4003040"/>
              <a:gd name="connsiteY23" fmla="*/ 1971040 h 2865120"/>
              <a:gd name="connsiteX24" fmla="*/ 1300480 w 4003040"/>
              <a:gd name="connsiteY24" fmla="*/ 1950720 h 2865120"/>
              <a:gd name="connsiteX25" fmla="*/ 1239520 w 4003040"/>
              <a:gd name="connsiteY25" fmla="*/ 1910080 h 2865120"/>
              <a:gd name="connsiteX26" fmla="*/ 1016000 w 4003040"/>
              <a:gd name="connsiteY26" fmla="*/ 1849120 h 2865120"/>
              <a:gd name="connsiteX27" fmla="*/ 894080 w 4003040"/>
              <a:gd name="connsiteY27" fmla="*/ 1788160 h 2865120"/>
              <a:gd name="connsiteX28" fmla="*/ 812800 w 4003040"/>
              <a:gd name="connsiteY28" fmla="*/ 1666240 h 2865120"/>
              <a:gd name="connsiteX29" fmla="*/ 792480 w 4003040"/>
              <a:gd name="connsiteY29" fmla="*/ 1605280 h 2865120"/>
              <a:gd name="connsiteX30" fmla="*/ 731520 w 4003040"/>
              <a:gd name="connsiteY30" fmla="*/ 1544320 h 2865120"/>
              <a:gd name="connsiteX31" fmla="*/ 650240 w 4003040"/>
              <a:gd name="connsiteY31" fmla="*/ 1300480 h 2865120"/>
              <a:gd name="connsiteX32" fmla="*/ 629920 w 4003040"/>
              <a:gd name="connsiteY32" fmla="*/ 1239520 h 2865120"/>
              <a:gd name="connsiteX33" fmla="*/ 609600 w 4003040"/>
              <a:gd name="connsiteY33" fmla="*/ 1178560 h 2865120"/>
              <a:gd name="connsiteX34" fmla="*/ 568960 w 4003040"/>
              <a:gd name="connsiteY34" fmla="*/ 1117600 h 2865120"/>
              <a:gd name="connsiteX35" fmla="*/ 548640 w 4003040"/>
              <a:gd name="connsiteY35" fmla="*/ 1056640 h 2865120"/>
              <a:gd name="connsiteX36" fmla="*/ 447040 w 4003040"/>
              <a:gd name="connsiteY36" fmla="*/ 934720 h 2865120"/>
              <a:gd name="connsiteX37" fmla="*/ 386080 w 4003040"/>
              <a:gd name="connsiteY37" fmla="*/ 812800 h 2865120"/>
              <a:gd name="connsiteX38" fmla="*/ 345440 w 4003040"/>
              <a:gd name="connsiteY38" fmla="*/ 690880 h 2865120"/>
              <a:gd name="connsiteX39" fmla="*/ 304800 w 4003040"/>
              <a:gd name="connsiteY39" fmla="*/ 629920 h 2865120"/>
              <a:gd name="connsiteX40" fmla="*/ 264160 w 4003040"/>
              <a:gd name="connsiteY40" fmla="*/ 508000 h 2865120"/>
              <a:gd name="connsiteX41" fmla="*/ 243840 w 4003040"/>
              <a:gd name="connsiteY41" fmla="*/ 447040 h 2865120"/>
              <a:gd name="connsiteX42" fmla="*/ 162560 w 4003040"/>
              <a:gd name="connsiteY42" fmla="*/ 325120 h 2865120"/>
              <a:gd name="connsiteX43" fmla="*/ 121920 w 4003040"/>
              <a:gd name="connsiteY43" fmla="*/ 203200 h 2865120"/>
              <a:gd name="connsiteX44" fmla="*/ 101600 w 4003040"/>
              <a:gd name="connsiteY44" fmla="*/ 142240 h 2865120"/>
              <a:gd name="connsiteX45" fmla="*/ 0 w 4003040"/>
              <a:gd name="connsiteY45" fmla="*/ 0 h 286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003040" h="2865120">
                <a:moveTo>
                  <a:pt x="4003040" y="2865120"/>
                </a:moveTo>
                <a:cubicBezTo>
                  <a:pt x="3969173" y="2858347"/>
                  <a:pt x="3933778" y="2856927"/>
                  <a:pt x="3901440" y="2844800"/>
                </a:cubicBezTo>
                <a:cubicBezTo>
                  <a:pt x="3878573" y="2836225"/>
                  <a:pt x="3863347" y="2812735"/>
                  <a:pt x="3840480" y="2804160"/>
                </a:cubicBezTo>
                <a:cubicBezTo>
                  <a:pt x="3808142" y="2792033"/>
                  <a:pt x="3772860" y="2790018"/>
                  <a:pt x="3738880" y="2783840"/>
                </a:cubicBezTo>
                <a:cubicBezTo>
                  <a:pt x="3645930" y="2766940"/>
                  <a:pt x="3618621" y="2768082"/>
                  <a:pt x="3535680" y="2743200"/>
                </a:cubicBezTo>
                <a:cubicBezTo>
                  <a:pt x="3494648" y="2730890"/>
                  <a:pt x="3449404" y="2726322"/>
                  <a:pt x="3413760" y="2702560"/>
                </a:cubicBezTo>
                <a:cubicBezTo>
                  <a:pt x="3393440" y="2689013"/>
                  <a:pt x="3375247" y="2671540"/>
                  <a:pt x="3352800" y="2661920"/>
                </a:cubicBezTo>
                <a:cubicBezTo>
                  <a:pt x="3306765" y="2642191"/>
                  <a:pt x="3255045" y="2645994"/>
                  <a:pt x="3210560" y="2621280"/>
                </a:cubicBezTo>
                <a:cubicBezTo>
                  <a:pt x="3167863" y="2597560"/>
                  <a:pt x="3136535" y="2549579"/>
                  <a:pt x="3088640" y="2540000"/>
                </a:cubicBezTo>
                <a:cubicBezTo>
                  <a:pt x="3054773" y="2533227"/>
                  <a:pt x="3020360" y="2528767"/>
                  <a:pt x="2987040" y="2519680"/>
                </a:cubicBezTo>
                <a:cubicBezTo>
                  <a:pt x="2945711" y="2508408"/>
                  <a:pt x="2907126" y="2487441"/>
                  <a:pt x="2865120" y="2479040"/>
                </a:cubicBezTo>
                <a:cubicBezTo>
                  <a:pt x="2826476" y="2471311"/>
                  <a:pt x="2744216" y="2459228"/>
                  <a:pt x="2702560" y="2438400"/>
                </a:cubicBezTo>
                <a:cubicBezTo>
                  <a:pt x="2680717" y="2427478"/>
                  <a:pt x="2665161" y="2404186"/>
                  <a:pt x="2641600" y="2397760"/>
                </a:cubicBezTo>
                <a:cubicBezTo>
                  <a:pt x="2588916" y="2383392"/>
                  <a:pt x="2532905" y="2386418"/>
                  <a:pt x="2479040" y="2377440"/>
                </a:cubicBezTo>
                <a:cubicBezTo>
                  <a:pt x="2302018" y="2347936"/>
                  <a:pt x="2481748" y="2369011"/>
                  <a:pt x="2336800" y="2336800"/>
                </a:cubicBezTo>
                <a:cubicBezTo>
                  <a:pt x="2296581" y="2327862"/>
                  <a:pt x="2255099" y="2325418"/>
                  <a:pt x="2214880" y="2316480"/>
                </a:cubicBezTo>
                <a:cubicBezTo>
                  <a:pt x="2193971" y="2311834"/>
                  <a:pt x="2174515" y="2302044"/>
                  <a:pt x="2153920" y="2296160"/>
                </a:cubicBezTo>
                <a:cubicBezTo>
                  <a:pt x="2127067" y="2288488"/>
                  <a:pt x="2099733" y="2282613"/>
                  <a:pt x="2072640" y="2275840"/>
                </a:cubicBezTo>
                <a:cubicBezTo>
                  <a:pt x="2052320" y="2262293"/>
                  <a:pt x="2033523" y="2246122"/>
                  <a:pt x="2011680" y="2235200"/>
                </a:cubicBezTo>
                <a:cubicBezTo>
                  <a:pt x="1992522" y="2225621"/>
                  <a:pt x="1969444" y="2225282"/>
                  <a:pt x="1950720" y="2214880"/>
                </a:cubicBezTo>
                <a:cubicBezTo>
                  <a:pt x="1908023" y="2191160"/>
                  <a:pt x="1876185" y="2145446"/>
                  <a:pt x="1828800" y="2133600"/>
                </a:cubicBezTo>
                <a:cubicBezTo>
                  <a:pt x="1770463" y="2119016"/>
                  <a:pt x="1675071" y="2097376"/>
                  <a:pt x="1625600" y="2072640"/>
                </a:cubicBezTo>
                <a:cubicBezTo>
                  <a:pt x="1513429" y="2016554"/>
                  <a:pt x="1574023" y="2037941"/>
                  <a:pt x="1442720" y="2011680"/>
                </a:cubicBezTo>
                <a:cubicBezTo>
                  <a:pt x="1415627" y="1998133"/>
                  <a:pt x="1389282" y="1982972"/>
                  <a:pt x="1361440" y="1971040"/>
                </a:cubicBezTo>
                <a:cubicBezTo>
                  <a:pt x="1341753" y="1962603"/>
                  <a:pt x="1319638" y="1960299"/>
                  <a:pt x="1300480" y="1950720"/>
                </a:cubicBezTo>
                <a:cubicBezTo>
                  <a:pt x="1278637" y="1939798"/>
                  <a:pt x="1262387" y="1918655"/>
                  <a:pt x="1239520" y="1910080"/>
                </a:cubicBezTo>
                <a:cubicBezTo>
                  <a:pt x="1152277" y="1877364"/>
                  <a:pt x="1100775" y="1905637"/>
                  <a:pt x="1016000" y="1849120"/>
                </a:cubicBezTo>
                <a:cubicBezTo>
                  <a:pt x="937218" y="1796599"/>
                  <a:pt x="978208" y="1816203"/>
                  <a:pt x="894080" y="1788160"/>
                </a:cubicBezTo>
                <a:cubicBezTo>
                  <a:pt x="866987" y="1747520"/>
                  <a:pt x="828246" y="1712577"/>
                  <a:pt x="812800" y="1666240"/>
                </a:cubicBezTo>
                <a:cubicBezTo>
                  <a:pt x="806027" y="1645920"/>
                  <a:pt x="804361" y="1623102"/>
                  <a:pt x="792480" y="1605280"/>
                </a:cubicBezTo>
                <a:cubicBezTo>
                  <a:pt x="776540" y="1581370"/>
                  <a:pt x="751840" y="1564640"/>
                  <a:pt x="731520" y="1544320"/>
                </a:cubicBezTo>
                <a:lnTo>
                  <a:pt x="650240" y="1300480"/>
                </a:lnTo>
                <a:lnTo>
                  <a:pt x="629920" y="1239520"/>
                </a:lnTo>
                <a:cubicBezTo>
                  <a:pt x="623147" y="1219200"/>
                  <a:pt x="621481" y="1196382"/>
                  <a:pt x="609600" y="1178560"/>
                </a:cubicBezTo>
                <a:cubicBezTo>
                  <a:pt x="596053" y="1158240"/>
                  <a:pt x="579882" y="1139443"/>
                  <a:pt x="568960" y="1117600"/>
                </a:cubicBezTo>
                <a:cubicBezTo>
                  <a:pt x="559381" y="1098442"/>
                  <a:pt x="558219" y="1075798"/>
                  <a:pt x="548640" y="1056640"/>
                </a:cubicBezTo>
                <a:cubicBezTo>
                  <a:pt x="520350" y="1000060"/>
                  <a:pt x="491980" y="979660"/>
                  <a:pt x="447040" y="934720"/>
                </a:cubicBezTo>
                <a:cubicBezTo>
                  <a:pt x="372933" y="712399"/>
                  <a:pt x="491122" y="1049145"/>
                  <a:pt x="386080" y="812800"/>
                </a:cubicBezTo>
                <a:cubicBezTo>
                  <a:pt x="368682" y="773654"/>
                  <a:pt x="369202" y="726524"/>
                  <a:pt x="345440" y="690880"/>
                </a:cubicBezTo>
                <a:cubicBezTo>
                  <a:pt x="331893" y="670560"/>
                  <a:pt x="314719" y="652237"/>
                  <a:pt x="304800" y="629920"/>
                </a:cubicBezTo>
                <a:cubicBezTo>
                  <a:pt x="287402" y="590774"/>
                  <a:pt x="277707" y="548640"/>
                  <a:pt x="264160" y="508000"/>
                </a:cubicBezTo>
                <a:cubicBezTo>
                  <a:pt x="257387" y="487680"/>
                  <a:pt x="255721" y="464862"/>
                  <a:pt x="243840" y="447040"/>
                </a:cubicBezTo>
                <a:cubicBezTo>
                  <a:pt x="216747" y="406400"/>
                  <a:pt x="178006" y="371457"/>
                  <a:pt x="162560" y="325120"/>
                </a:cubicBezTo>
                <a:lnTo>
                  <a:pt x="121920" y="203200"/>
                </a:lnTo>
                <a:cubicBezTo>
                  <a:pt x="115147" y="182880"/>
                  <a:pt x="113481" y="160062"/>
                  <a:pt x="101600" y="142240"/>
                </a:cubicBezTo>
                <a:cubicBezTo>
                  <a:pt x="15007" y="12350"/>
                  <a:pt x="54857" y="54857"/>
                  <a:pt x="0" y="0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2959337" y="187272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37" y="187272"/>
                <a:ext cx="37593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677" r="-645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7306254" y="171476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254" y="171476"/>
                <a:ext cx="38305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290" r="-806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單箭頭接點 45"/>
          <p:cNvCxnSpPr>
            <a:stCxn id="12" idx="0"/>
            <a:endCxn id="18" idx="2"/>
          </p:cNvCxnSpPr>
          <p:nvPr/>
        </p:nvCxnSpPr>
        <p:spPr>
          <a:xfrm flipV="1">
            <a:off x="5321122" y="4439636"/>
            <a:ext cx="1931562" cy="162750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endCxn id="18" idx="2"/>
          </p:cNvCxnSpPr>
          <p:nvPr/>
        </p:nvCxnSpPr>
        <p:spPr>
          <a:xfrm flipV="1">
            <a:off x="4016925" y="4439636"/>
            <a:ext cx="3235759" cy="1630021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11" idx="0"/>
            <a:endCxn id="19" idx="2"/>
          </p:cNvCxnSpPr>
          <p:nvPr/>
        </p:nvCxnSpPr>
        <p:spPr>
          <a:xfrm flipV="1">
            <a:off x="3915999" y="3106136"/>
            <a:ext cx="1627858" cy="296099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12" idx="0"/>
            <a:endCxn id="19" idx="2"/>
          </p:cNvCxnSpPr>
          <p:nvPr/>
        </p:nvCxnSpPr>
        <p:spPr>
          <a:xfrm flipV="1">
            <a:off x="5321122" y="3106136"/>
            <a:ext cx="222735" cy="29610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手繪多邊形 60"/>
          <p:cNvSpPr/>
          <p:nvPr/>
        </p:nvSpPr>
        <p:spPr>
          <a:xfrm>
            <a:off x="5372100" y="2419350"/>
            <a:ext cx="3430408" cy="3638550"/>
          </a:xfrm>
          <a:custGeom>
            <a:avLst/>
            <a:gdLst>
              <a:gd name="connsiteX0" fmla="*/ 0 w 3430408"/>
              <a:gd name="connsiteY0" fmla="*/ 3638550 h 3638550"/>
              <a:gd name="connsiteX1" fmla="*/ 571500 w 3430408"/>
              <a:gd name="connsiteY1" fmla="*/ 3619500 h 3638550"/>
              <a:gd name="connsiteX2" fmla="*/ 723900 w 3430408"/>
              <a:gd name="connsiteY2" fmla="*/ 3581400 h 3638550"/>
              <a:gd name="connsiteX3" fmla="*/ 990600 w 3430408"/>
              <a:gd name="connsiteY3" fmla="*/ 3562350 h 3638550"/>
              <a:gd name="connsiteX4" fmla="*/ 1200150 w 3430408"/>
              <a:gd name="connsiteY4" fmla="*/ 3524250 h 3638550"/>
              <a:gd name="connsiteX5" fmla="*/ 1257300 w 3430408"/>
              <a:gd name="connsiteY5" fmla="*/ 3505200 h 3638550"/>
              <a:gd name="connsiteX6" fmla="*/ 1352550 w 3430408"/>
              <a:gd name="connsiteY6" fmla="*/ 3486150 h 3638550"/>
              <a:gd name="connsiteX7" fmla="*/ 1409700 w 3430408"/>
              <a:gd name="connsiteY7" fmla="*/ 3448050 h 3638550"/>
              <a:gd name="connsiteX8" fmla="*/ 1600200 w 3430408"/>
              <a:gd name="connsiteY8" fmla="*/ 3409950 h 3638550"/>
              <a:gd name="connsiteX9" fmla="*/ 2019300 w 3430408"/>
              <a:gd name="connsiteY9" fmla="*/ 3371850 h 3638550"/>
              <a:gd name="connsiteX10" fmla="*/ 2076450 w 3430408"/>
              <a:gd name="connsiteY10" fmla="*/ 3352800 h 3638550"/>
              <a:gd name="connsiteX11" fmla="*/ 2247900 w 3430408"/>
              <a:gd name="connsiteY11" fmla="*/ 3314700 h 3638550"/>
              <a:gd name="connsiteX12" fmla="*/ 2362200 w 3430408"/>
              <a:gd name="connsiteY12" fmla="*/ 3257550 h 3638550"/>
              <a:gd name="connsiteX13" fmla="*/ 2438400 w 3430408"/>
              <a:gd name="connsiteY13" fmla="*/ 3219450 h 3638550"/>
              <a:gd name="connsiteX14" fmla="*/ 2647950 w 3430408"/>
              <a:gd name="connsiteY14" fmla="*/ 3048000 h 3638550"/>
              <a:gd name="connsiteX15" fmla="*/ 2724150 w 3430408"/>
              <a:gd name="connsiteY15" fmla="*/ 2990850 h 3638550"/>
              <a:gd name="connsiteX16" fmla="*/ 2762250 w 3430408"/>
              <a:gd name="connsiteY16" fmla="*/ 2933700 h 3638550"/>
              <a:gd name="connsiteX17" fmla="*/ 2838450 w 3430408"/>
              <a:gd name="connsiteY17" fmla="*/ 2857500 h 3638550"/>
              <a:gd name="connsiteX18" fmla="*/ 2876550 w 3430408"/>
              <a:gd name="connsiteY18" fmla="*/ 2800350 h 3638550"/>
              <a:gd name="connsiteX19" fmla="*/ 2933700 w 3430408"/>
              <a:gd name="connsiteY19" fmla="*/ 2724150 h 3638550"/>
              <a:gd name="connsiteX20" fmla="*/ 2990850 w 3430408"/>
              <a:gd name="connsiteY20" fmla="*/ 2571750 h 3638550"/>
              <a:gd name="connsiteX21" fmla="*/ 3048000 w 3430408"/>
              <a:gd name="connsiteY21" fmla="*/ 2495550 h 3638550"/>
              <a:gd name="connsiteX22" fmla="*/ 3124200 w 3430408"/>
              <a:gd name="connsiteY22" fmla="*/ 2305050 h 3638550"/>
              <a:gd name="connsiteX23" fmla="*/ 3162300 w 3430408"/>
              <a:gd name="connsiteY23" fmla="*/ 2247900 h 3638550"/>
              <a:gd name="connsiteX24" fmla="*/ 3181350 w 3430408"/>
              <a:gd name="connsiteY24" fmla="*/ 2190750 h 3638550"/>
              <a:gd name="connsiteX25" fmla="*/ 3219450 w 3430408"/>
              <a:gd name="connsiteY25" fmla="*/ 2133600 h 3638550"/>
              <a:gd name="connsiteX26" fmla="*/ 3276600 w 3430408"/>
              <a:gd name="connsiteY26" fmla="*/ 1924050 h 3638550"/>
              <a:gd name="connsiteX27" fmla="*/ 3295650 w 3430408"/>
              <a:gd name="connsiteY27" fmla="*/ 1866900 h 3638550"/>
              <a:gd name="connsiteX28" fmla="*/ 3314700 w 3430408"/>
              <a:gd name="connsiteY28" fmla="*/ 1714500 h 3638550"/>
              <a:gd name="connsiteX29" fmla="*/ 3333750 w 3430408"/>
              <a:gd name="connsiteY29" fmla="*/ 1581150 h 3638550"/>
              <a:gd name="connsiteX30" fmla="*/ 3371850 w 3430408"/>
              <a:gd name="connsiteY30" fmla="*/ 1181100 h 3638550"/>
              <a:gd name="connsiteX31" fmla="*/ 3390900 w 3430408"/>
              <a:gd name="connsiteY31" fmla="*/ 495300 h 3638550"/>
              <a:gd name="connsiteX32" fmla="*/ 3429000 w 3430408"/>
              <a:gd name="connsiteY32" fmla="*/ 152400 h 3638550"/>
              <a:gd name="connsiteX33" fmla="*/ 3429000 w 3430408"/>
              <a:gd name="connsiteY33" fmla="*/ 0 h 363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430408" h="3638550">
                <a:moveTo>
                  <a:pt x="0" y="3638550"/>
                </a:moveTo>
                <a:cubicBezTo>
                  <a:pt x="190500" y="3632200"/>
                  <a:pt x="381205" y="3630374"/>
                  <a:pt x="571500" y="3619500"/>
                </a:cubicBezTo>
                <a:cubicBezTo>
                  <a:pt x="920122" y="3599579"/>
                  <a:pt x="491110" y="3608787"/>
                  <a:pt x="723900" y="3581400"/>
                </a:cubicBezTo>
                <a:cubicBezTo>
                  <a:pt x="812416" y="3570986"/>
                  <a:pt x="901700" y="3568700"/>
                  <a:pt x="990600" y="3562350"/>
                </a:cubicBezTo>
                <a:cubicBezTo>
                  <a:pt x="1041553" y="3553858"/>
                  <a:pt x="1146900" y="3537563"/>
                  <a:pt x="1200150" y="3524250"/>
                </a:cubicBezTo>
                <a:cubicBezTo>
                  <a:pt x="1219631" y="3519380"/>
                  <a:pt x="1237819" y="3510070"/>
                  <a:pt x="1257300" y="3505200"/>
                </a:cubicBezTo>
                <a:cubicBezTo>
                  <a:pt x="1288712" y="3497347"/>
                  <a:pt x="1320800" y="3492500"/>
                  <a:pt x="1352550" y="3486150"/>
                </a:cubicBezTo>
                <a:cubicBezTo>
                  <a:pt x="1371600" y="3473450"/>
                  <a:pt x="1389222" y="3458289"/>
                  <a:pt x="1409700" y="3448050"/>
                </a:cubicBezTo>
                <a:cubicBezTo>
                  <a:pt x="1462898" y="3421451"/>
                  <a:pt x="1551057" y="3416970"/>
                  <a:pt x="1600200" y="3409950"/>
                </a:cubicBezTo>
                <a:cubicBezTo>
                  <a:pt x="1781992" y="3349353"/>
                  <a:pt x="1576981" y="3412061"/>
                  <a:pt x="2019300" y="3371850"/>
                </a:cubicBezTo>
                <a:cubicBezTo>
                  <a:pt x="2039298" y="3370032"/>
                  <a:pt x="2056969" y="3357670"/>
                  <a:pt x="2076450" y="3352800"/>
                </a:cubicBezTo>
                <a:cubicBezTo>
                  <a:pt x="2233583" y="3313517"/>
                  <a:pt x="2111009" y="3353812"/>
                  <a:pt x="2247900" y="3314700"/>
                </a:cubicBezTo>
                <a:cubicBezTo>
                  <a:pt x="2335218" y="3289752"/>
                  <a:pt x="2278710" y="3305258"/>
                  <a:pt x="2362200" y="3257550"/>
                </a:cubicBezTo>
                <a:cubicBezTo>
                  <a:pt x="2386856" y="3243461"/>
                  <a:pt x="2414771" y="3235202"/>
                  <a:pt x="2438400" y="3219450"/>
                </a:cubicBezTo>
                <a:cubicBezTo>
                  <a:pt x="2716651" y="3033949"/>
                  <a:pt x="2501649" y="3173401"/>
                  <a:pt x="2647950" y="3048000"/>
                </a:cubicBezTo>
                <a:cubicBezTo>
                  <a:pt x="2672056" y="3027337"/>
                  <a:pt x="2701699" y="3013301"/>
                  <a:pt x="2724150" y="2990850"/>
                </a:cubicBezTo>
                <a:cubicBezTo>
                  <a:pt x="2740339" y="2974661"/>
                  <a:pt x="2747350" y="2951083"/>
                  <a:pt x="2762250" y="2933700"/>
                </a:cubicBezTo>
                <a:cubicBezTo>
                  <a:pt x="2785627" y="2906427"/>
                  <a:pt x="2815073" y="2884773"/>
                  <a:pt x="2838450" y="2857500"/>
                </a:cubicBezTo>
                <a:cubicBezTo>
                  <a:pt x="2853350" y="2840117"/>
                  <a:pt x="2863242" y="2818981"/>
                  <a:pt x="2876550" y="2800350"/>
                </a:cubicBezTo>
                <a:cubicBezTo>
                  <a:pt x="2895004" y="2774514"/>
                  <a:pt x="2916873" y="2751074"/>
                  <a:pt x="2933700" y="2724150"/>
                </a:cubicBezTo>
                <a:cubicBezTo>
                  <a:pt x="3074366" y="2499084"/>
                  <a:pt x="2881146" y="2791158"/>
                  <a:pt x="2990850" y="2571750"/>
                </a:cubicBezTo>
                <a:cubicBezTo>
                  <a:pt x="3005049" y="2543352"/>
                  <a:pt x="3028950" y="2520950"/>
                  <a:pt x="3048000" y="2495550"/>
                </a:cubicBezTo>
                <a:cubicBezTo>
                  <a:pt x="3079224" y="2401878"/>
                  <a:pt x="3079352" y="2383535"/>
                  <a:pt x="3124200" y="2305050"/>
                </a:cubicBezTo>
                <a:cubicBezTo>
                  <a:pt x="3135559" y="2285171"/>
                  <a:pt x="3152061" y="2268378"/>
                  <a:pt x="3162300" y="2247900"/>
                </a:cubicBezTo>
                <a:cubicBezTo>
                  <a:pt x="3171280" y="2229939"/>
                  <a:pt x="3172370" y="2208711"/>
                  <a:pt x="3181350" y="2190750"/>
                </a:cubicBezTo>
                <a:cubicBezTo>
                  <a:pt x="3191589" y="2170272"/>
                  <a:pt x="3210151" y="2154522"/>
                  <a:pt x="3219450" y="2133600"/>
                </a:cubicBezTo>
                <a:cubicBezTo>
                  <a:pt x="3266157" y="2028510"/>
                  <a:pt x="3250990" y="2026491"/>
                  <a:pt x="3276600" y="1924050"/>
                </a:cubicBezTo>
                <a:cubicBezTo>
                  <a:pt x="3281470" y="1904569"/>
                  <a:pt x="3289300" y="1885950"/>
                  <a:pt x="3295650" y="1866900"/>
                </a:cubicBezTo>
                <a:cubicBezTo>
                  <a:pt x="3302000" y="1816100"/>
                  <a:pt x="3307934" y="1765246"/>
                  <a:pt x="3314700" y="1714500"/>
                </a:cubicBezTo>
                <a:cubicBezTo>
                  <a:pt x="3320634" y="1669993"/>
                  <a:pt x="3328967" y="1625796"/>
                  <a:pt x="3333750" y="1581150"/>
                </a:cubicBezTo>
                <a:cubicBezTo>
                  <a:pt x="3348020" y="1447959"/>
                  <a:pt x="3371850" y="1181100"/>
                  <a:pt x="3371850" y="1181100"/>
                </a:cubicBezTo>
                <a:cubicBezTo>
                  <a:pt x="3378200" y="952500"/>
                  <a:pt x="3380966" y="723772"/>
                  <a:pt x="3390900" y="495300"/>
                </a:cubicBezTo>
                <a:cubicBezTo>
                  <a:pt x="3408620" y="87732"/>
                  <a:pt x="3407188" y="501395"/>
                  <a:pt x="3429000" y="152400"/>
                </a:cubicBezTo>
                <a:cubicBezTo>
                  <a:pt x="3432169" y="101699"/>
                  <a:pt x="3429000" y="50800"/>
                  <a:pt x="3429000" y="0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手繪多邊形 62"/>
          <p:cNvSpPr/>
          <p:nvPr/>
        </p:nvSpPr>
        <p:spPr>
          <a:xfrm>
            <a:off x="3911056" y="2419350"/>
            <a:ext cx="4890044" cy="3634178"/>
          </a:xfrm>
          <a:custGeom>
            <a:avLst/>
            <a:gdLst>
              <a:gd name="connsiteX0" fmla="*/ 0 w 3467100"/>
              <a:gd name="connsiteY0" fmla="*/ 3581400 h 3581400"/>
              <a:gd name="connsiteX1" fmla="*/ 285750 w 3467100"/>
              <a:gd name="connsiteY1" fmla="*/ 3562350 h 3581400"/>
              <a:gd name="connsiteX2" fmla="*/ 381000 w 3467100"/>
              <a:gd name="connsiteY2" fmla="*/ 3467100 h 3581400"/>
              <a:gd name="connsiteX3" fmla="*/ 514350 w 3467100"/>
              <a:gd name="connsiteY3" fmla="*/ 3429000 h 3581400"/>
              <a:gd name="connsiteX4" fmla="*/ 762000 w 3467100"/>
              <a:gd name="connsiteY4" fmla="*/ 3371850 h 3581400"/>
              <a:gd name="connsiteX5" fmla="*/ 990600 w 3467100"/>
              <a:gd name="connsiteY5" fmla="*/ 3333750 h 3581400"/>
              <a:gd name="connsiteX6" fmla="*/ 1066800 w 3467100"/>
              <a:gd name="connsiteY6" fmla="*/ 3314700 h 3581400"/>
              <a:gd name="connsiteX7" fmla="*/ 1257300 w 3467100"/>
              <a:gd name="connsiteY7" fmla="*/ 3200400 h 3581400"/>
              <a:gd name="connsiteX8" fmla="*/ 1333500 w 3467100"/>
              <a:gd name="connsiteY8" fmla="*/ 3181350 h 3581400"/>
              <a:gd name="connsiteX9" fmla="*/ 1485900 w 3467100"/>
              <a:gd name="connsiteY9" fmla="*/ 3124200 h 3581400"/>
              <a:gd name="connsiteX10" fmla="*/ 1619250 w 3467100"/>
              <a:gd name="connsiteY10" fmla="*/ 3105150 h 3581400"/>
              <a:gd name="connsiteX11" fmla="*/ 1695450 w 3467100"/>
              <a:gd name="connsiteY11" fmla="*/ 3086100 h 3581400"/>
              <a:gd name="connsiteX12" fmla="*/ 1847850 w 3467100"/>
              <a:gd name="connsiteY12" fmla="*/ 3067050 h 3581400"/>
              <a:gd name="connsiteX13" fmla="*/ 1905000 w 3467100"/>
              <a:gd name="connsiteY13" fmla="*/ 3009900 h 3581400"/>
              <a:gd name="connsiteX14" fmla="*/ 1943100 w 3467100"/>
              <a:gd name="connsiteY14" fmla="*/ 2952750 h 3581400"/>
              <a:gd name="connsiteX15" fmla="*/ 2000250 w 3467100"/>
              <a:gd name="connsiteY15" fmla="*/ 2914650 h 3581400"/>
              <a:gd name="connsiteX16" fmla="*/ 2152650 w 3467100"/>
              <a:gd name="connsiteY16" fmla="*/ 2800350 h 3581400"/>
              <a:gd name="connsiteX17" fmla="*/ 2266950 w 3467100"/>
              <a:gd name="connsiteY17" fmla="*/ 2686050 h 3581400"/>
              <a:gd name="connsiteX18" fmla="*/ 2324100 w 3467100"/>
              <a:gd name="connsiteY18" fmla="*/ 2628900 h 3581400"/>
              <a:gd name="connsiteX19" fmla="*/ 2343150 w 3467100"/>
              <a:gd name="connsiteY19" fmla="*/ 2571750 h 3581400"/>
              <a:gd name="connsiteX20" fmla="*/ 2362200 w 3467100"/>
              <a:gd name="connsiteY20" fmla="*/ 2495550 h 3581400"/>
              <a:gd name="connsiteX21" fmla="*/ 2438400 w 3467100"/>
              <a:gd name="connsiteY21" fmla="*/ 2381250 h 3581400"/>
              <a:gd name="connsiteX22" fmla="*/ 2495550 w 3467100"/>
              <a:gd name="connsiteY22" fmla="*/ 2209800 h 3581400"/>
              <a:gd name="connsiteX23" fmla="*/ 2514600 w 3467100"/>
              <a:gd name="connsiteY23" fmla="*/ 2152650 h 3581400"/>
              <a:gd name="connsiteX24" fmla="*/ 2552700 w 3467100"/>
              <a:gd name="connsiteY24" fmla="*/ 2019300 h 3581400"/>
              <a:gd name="connsiteX25" fmla="*/ 2628900 w 3467100"/>
              <a:gd name="connsiteY25" fmla="*/ 1905000 h 3581400"/>
              <a:gd name="connsiteX26" fmla="*/ 2705100 w 3467100"/>
              <a:gd name="connsiteY26" fmla="*/ 1790700 h 3581400"/>
              <a:gd name="connsiteX27" fmla="*/ 2743200 w 3467100"/>
              <a:gd name="connsiteY27" fmla="*/ 1676400 h 3581400"/>
              <a:gd name="connsiteX28" fmla="*/ 2762250 w 3467100"/>
              <a:gd name="connsiteY28" fmla="*/ 1619250 h 3581400"/>
              <a:gd name="connsiteX29" fmla="*/ 2800350 w 3467100"/>
              <a:gd name="connsiteY29" fmla="*/ 1562100 h 3581400"/>
              <a:gd name="connsiteX30" fmla="*/ 2838450 w 3467100"/>
              <a:gd name="connsiteY30" fmla="*/ 1390650 h 3581400"/>
              <a:gd name="connsiteX31" fmla="*/ 2895600 w 3467100"/>
              <a:gd name="connsiteY31" fmla="*/ 1352550 h 3581400"/>
              <a:gd name="connsiteX32" fmla="*/ 2933700 w 3467100"/>
              <a:gd name="connsiteY32" fmla="*/ 1295400 h 3581400"/>
              <a:gd name="connsiteX33" fmla="*/ 2971800 w 3467100"/>
              <a:gd name="connsiteY33" fmla="*/ 1219200 h 3581400"/>
              <a:gd name="connsiteX34" fmla="*/ 3028950 w 3467100"/>
              <a:gd name="connsiteY34" fmla="*/ 1181100 h 3581400"/>
              <a:gd name="connsiteX35" fmla="*/ 3067050 w 3467100"/>
              <a:gd name="connsiteY35" fmla="*/ 1123950 h 3581400"/>
              <a:gd name="connsiteX36" fmla="*/ 3086100 w 3467100"/>
              <a:gd name="connsiteY36" fmla="*/ 1066800 h 3581400"/>
              <a:gd name="connsiteX37" fmla="*/ 3124200 w 3467100"/>
              <a:gd name="connsiteY37" fmla="*/ 838200 h 3581400"/>
              <a:gd name="connsiteX38" fmla="*/ 3143250 w 3467100"/>
              <a:gd name="connsiteY38" fmla="*/ 781050 h 3581400"/>
              <a:gd name="connsiteX39" fmla="*/ 3162300 w 3467100"/>
              <a:gd name="connsiteY39" fmla="*/ 609600 h 3581400"/>
              <a:gd name="connsiteX40" fmla="*/ 3257550 w 3467100"/>
              <a:gd name="connsiteY40" fmla="*/ 514350 h 3581400"/>
              <a:gd name="connsiteX41" fmla="*/ 3352800 w 3467100"/>
              <a:gd name="connsiteY41" fmla="*/ 400050 h 3581400"/>
              <a:gd name="connsiteX42" fmla="*/ 3371850 w 3467100"/>
              <a:gd name="connsiteY42" fmla="*/ 323850 h 3581400"/>
              <a:gd name="connsiteX43" fmla="*/ 3409950 w 3467100"/>
              <a:gd name="connsiteY43" fmla="*/ 133350 h 3581400"/>
              <a:gd name="connsiteX44" fmla="*/ 3467100 w 3467100"/>
              <a:gd name="connsiteY44" fmla="*/ 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467100" h="3581400">
                <a:moveTo>
                  <a:pt x="0" y="3581400"/>
                </a:moveTo>
                <a:cubicBezTo>
                  <a:pt x="95250" y="3575050"/>
                  <a:pt x="191587" y="3578044"/>
                  <a:pt x="285750" y="3562350"/>
                </a:cubicBezTo>
                <a:cubicBezTo>
                  <a:pt x="357939" y="3550318"/>
                  <a:pt x="334211" y="3504532"/>
                  <a:pt x="381000" y="3467100"/>
                </a:cubicBezTo>
                <a:cubicBezTo>
                  <a:pt x="393804" y="3456857"/>
                  <a:pt x="508874" y="3430643"/>
                  <a:pt x="514350" y="3429000"/>
                </a:cubicBezTo>
                <a:cubicBezTo>
                  <a:pt x="704528" y="3371947"/>
                  <a:pt x="551683" y="3401895"/>
                  <a:pt x="762000" y="3371850"/>
                </a:cubicBezTo>
                <a:cubicBezTo>
                  <a:pt x="889616" y="3329311"/>
                  <a:pt x="753619" y="3370209"/>
                  <a:pt x="990600" y="3333750"/>
                </a:cubicBezTo>
                <a:cubicBezTo>
                  <a:pt x="1016477" y="3329769"/>
                  <a:pt x="1041400" y="3321050"/>
                  <a:pt x="1066800" y="3314700"/>
                </a:cubicBezTo>
                <a:cubicBezTo>
                  <a:pt x="1123768" y="3276722"/>
                  <a:pt x="1190354" y="3225505"/>
                  <a:pt x="1257300" y="3200400"/>
                </a:cubicBezTo>
                <a:cubicBezTo>
                  <a:pt x="1281815" y="3191207"/>
                  <a:pt x="1308662" y="3189629"/>
                  <a:pt x="1333500" y="3181350"/>
                </a:cubicBezTo>
                <a:cubicBezTo>
                  <a:pt x="1351773" y="3175259"/>
                  <a:pt x="1452459" y="3130888"/>
                  <a:pt x="1485900" y="3124200"/>
                </a:cubicBezTo>
                <a:cubicBezTo>
                  <a:pt x="1529929" y="3115394"/>
                  <a:pt x="1575073" y="3113182"/>
                  <a:pt x="1619250" y="3105150"/>
                </a:cubicBezTo>
                <a:cubicBezTo>
                  <a:pt x="1645009" y="3100466"/>
                  <a:pt x="1669625" y="3090404"/>
                  <a:pt x="1695450" y="3086100"/>
                </a:cubicBezTo>
                <a:cubicBezTo>
                  <a:pt x="1745949" y="3077684"/>
                  <a:pt x="1797050" y="3073400"/>
                  <a:pt x="1847850" y="3067050"/>
                </a:cubicBezTo>
                <a:cubicBezTo>
                  <a:pt x="1866900" y="3048000"/>
                  <a:pt x="1887753" y="3030596"/>
                  <a:pt x="1905000" y="3009900"/>
                </a:cubicBezTo>
                <a:cubicBezTo>
                  <a:pt x="1919657" y="2992311"/>
                  <a:pt x="1926911" y="2968939"/>
                  <a:pt x="1943100" y="2952750"/>
                </a:cubicBezTo>
                <a:cubicBezTo>
                  <a:pt x="1959289" y="2936561"/>
                  <a:pt x="1981734" y="2928116"/>
                  <a:pt x="2000250" y="2914650"/>
                </a:cubicBezTo>
                <a:cubicBezTo>
                  <a:pt x="2051605" y="2877301"/>
                  <a:pt x="2107749" y="2845251"/>
                  <a:pt x="2152650" y="2800350"/>
                </a:cubicBezTo>
                <a:lnTo>
                  <a:pt x="2266950" y="2686050"/>
                </a:lnTo>
                <a:lnTo>
                  <a:pt x="2324100" y="2628900"/>
                </a:lnTo>
                <a:cubicBezTo>
                  <a:pt x="2330450" y="2609850"/>
                  <a:pt x="2337633" y="2591058"/>
                  <a:pt x="2343150" y="2571750"/>
                </a:cubicBezTo>
                <a:cubicBezTo>
                  <a:pt x="2350343" y="2546576"/>
                  <a:pt x="2350491" y="2518968"/>
                  <a:pt x="2362200" y="2495550"/>
                </a:cubicBezTo>
                <a:cubicBezTo>
                  <a:pt x="2382678" y="2454594"/>
                  <a:pt x="2423920" y="2424691"/>
                  <a:pt x="2438400" y="2381250"/>
                </a:cubicBezTo>
                <a:lnTo>
                  <a:pt x="2495550" y="2209800"/>
                </a:lnTo>
                <a:cubicBezTo>
                  <a:pt x="2501900" y="2190750"/>
                  <a:pt x="2509730" y="2172131"/>
                  <a:pt x="2514600" y="2152650"/>
                </a:cubicBezTo>
                <a:cubicBezTo>
                  <a:pt x="2519084" y="2134714"/>
                  <a:pt x="2540278" y="2041660"/>
                  <a:pt x="2552700" y="2019300"/>
                </a:cubicBezTo>
                <a:cubicBezTo>
                  <a:pt x="2574938" y="1979272"/>
                  <a:pt x="2614420" y="1948441"/>
                  <a:pt x="2628900" y="1905000"/>
                </a:cubicBezTo>
                <a:cubicBezTo>
                  <a:pt x="2656469" y="1822292"/>
                  <a:pt x="2633751" y="1862049"/>
                  <a:pt x="2705100" y="1790700"/>
                </a:cubicBezTo>
                <a:lnTo>
                  <a:pt x="2743200" y="1676400"/>
                </a:lnTo>
                <a:cubicBezTo>
                  <a:pt x="2749550" y="1657350"/>
                  <a:pt x="2751111" y="1635958"/>
                  <a:pt x="2762250" y="1619250"/>
                </a:cubicBezTo>
                <a:lnTo>
                  <a:pt x="2800350" y="1562100"/>
                </a:lnTo>
                <a:cubicBezTo>
                  <a:pt x="2800770" y="1560001"/>
                  <a:pt x="2830763" y="1402180"/>
                  <a:pt x="2838450" y="1390650"/>
                </a:cubicBezTo>
                <a:cubicBezTo>
                  <a:pt x="2851150" y="1371600"/>
                  <a:pt x="2876550" y="1365250"/>
                  <a:pt x="2895600" y="1352550"/>
                </a:cubicBezTo>
                <a:cubicBezTo>
                  <a:pt x="2908300" y="1333500"/>
                  <a:pt x="2922341" y="1315279"/>
                  <a:pt x="2933700" y="1295400"/>
                </a:cubicBezTo>
                <a:cubicBezTo>
                  <a:pt x="2947789" y="1270744"/>
                  <a:pt x="2953620" y="1241016"/>
                  <a:pt x="2971800" y="1219200"/>
                </a:cubicBezTo>
                <a:cubicBezTo>
                  <a:pt x="2986457" y="1201611"/>
                  <a:pt x="3009900" y="1193800"/>
                  <a:pt x="3028950" y="1181100"/>
                </a:cubicBezTo>
                <a:cubicBezTo>
                  <a:pt x="3041650" y="1162050"/>
                  <a:pt x="3056811" y="1144428"/>
                  <a:pt x="3067050" y="1123950"/>
                </a:cubicBezTo>
                <a:cubicBezTo>
                  <a:pt x="3076030" y="1105989"/>
                  <a:pt x="3080583" y="1086108"/>
                  <a:pt x="3086100" y="1066800"/>
                </a:cubicBezTo>
                <a:cubicBezTo>
                  <a:pt x="3123954" y="934311"/>
                  <a:pt x="3089413" y="1029528"/>
                  <a:pt x="3124200" y="838200"/>
                </a:cubicBezTo>
                <a:cubicBezTo>
                  <a:pt x="3127792" y="818443"/>
                  <a:pt x="3136900" y="800100"/>
                  <a:pt x="3143250" y="781050"/>
                </a:cubicBezTo>
                <a:cubicBezTo>
                  <a:pt x="3149600" y="723900"/>
                  <a:pt x="3148354" y="665385"/>
                  <a:pt x="3162300" y="609600"/>
                </a:cubicBezTo>
                <a:cubicBezTo>
                  <a:pt x="3177005" y="550779"/>
                  <a:pt x="3217445" y="547771"/>
                  <a:pt x="3257550" y="514350"/>
                </a:cubicBezTo>
                <a:cubicBezTo>
                  <a:pt x="3312555" y="468513"/>
                  <a:pt x="3315338" y="456244"/>
                  <a:pt x="3352800" y="400050"/>
                </a:cubicBezTo>
                <a:cubicBezTo>
                  <a:pt x="3359150" y="374650"/>
                  <a:pt x="3366364" y="349451"/>
                  <a:pt x="3371850" y="323850"/>
                </a:cubicBezTo>
                <a:cubicBezTo>
                  <a:pt x="3385419" y="260530"/>
                  <a:pt x="3389472" y="194784"/>
                  <a:pt x="3409950" y="133350"/>
                </a:cubicBezTo>
                <a:cubicBezTo>
                  <a:pt x="3450890" y="10531"/>
                  <a:pt x="3419652" y="47448"/>
                  <a:pt x="3467100" y="0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手繪多邊形 63"/>
          <p:cNvSpPr/>
          <p:nvPr/>
        </p:nvSpPr>
        <p:spPr>
          <a:xfrm>
            <a:off x="4991100" y="1123950"/>
            <a:ext cx="610877" cy="4914900"/>
          </a:xfrm>
          <a:custGeom>
            <a:avLst/>
            <a:gdLst>
              <a:gd name="connsiteX0" fmla="*/ 342900 w 610877"/>
              <a:gd name="connsiteY0" fmla="*/ 4914900 h 4914900"/>
              <a:gd name="connsiteX1" fmla="*/ 323850 w 610877"/>
              <a:gd name="connsiteY1" fmla="*/ 4686300 h 4914900"/>
              <a:gd name="connsiteX2" fmla="*/ 304800 w 610877"/>
              <a:gd name="connsiteY2" fmla="*/ 4552950 h 4914900"/>
              <a:gd name="connsiteX3" fmla="*/ 285750 w 610877"/>
              <a:gd name="connsiteY3" fmla="*/ 4133850 h 4914900"/>
              <a:gd name="connsiteX4" fmla="*/ 266700 w 610877"/>
              <a:gd name="connsiteY4" fmla="*/ 4038600 h 4914900"/>
              <a:gd name="connsiteX5" fmla="*/ 247650 w 610877"/>
              <a:gd name="connsiteY5" fmla="*/ 3905250 h 4914900"/>
              <a:gd name="connsiteX6" fmla="*/ 190500 w 610877"/>
              <a:gd name="connsiteY6" fmla="*/ 3505200 h 4914900"/>
              <a:gd name="connsiteX7" fmla="*/ 171450 w 610877"/>
              <a:gd name="connsiteY7" fmla="*/ 3448050 h 4914900"/>
              <a:gd name="connsiteX8" fmla="*/ 114300 w 610877"/>
              <a:gd name="connsiteY8" fmla="*/ 3048000 h 4914900"/>
              <a:gd name="connsiteX9" fmla="*/ 76200 w 610877"/>
              <a:gd name="connsiteY9" fmla="*/ 2933700 h 4914900"/>
              <a:gd name="connsiteX10" fmla="*/ 57150 w 610877"/>
              <a:gd name="connsiteY10" fmla="*/ 2781300 h 4914900"/>
              <a:gd name="connsiteX11" fmla="*/ 38100 w 610877"/>
              <a:gd name="connsiteY11" fmla="*/ 2705100 h 4914900"/>
              <a:gd name="connsiteX12" fmla="*/ 0 w 610877"/>
              <a:gd name="connsiteY12" fmla="*/ 2419350 h 4914900"/>
              <a:gd name="connsiteX13" fmla="*/ 19050 w 610877"/>
              <a:gd name="connsiteY13" fmla="*/ 1695450 h 4914900"/>
              <a:gd name="connsiteX14" fmla="*/ 38100 w 610877"/>
              <a:gd name="connsiteY14" fmla="*/ 1638300 h 4914900"/>
              <a:gd name="connsiteX15" fmla="*/ 76200 w 610877"/>
              <a:gd name="connsiteY15" fmla="*/ 1485900 h 4914900"/>
              <a:gd name="connsiteX16" fmla="*/ 133350 w 610877"/>
              <a:gd name="connsiteY16" fmla="*/ 1447800 h 4914900"/>
              <a:gd name="connsiteX17" fmla="*/ 190500 w 610877"/>
              <a:gd name="connsiteY17" fmla="*/ 1238250 h 4914900"/>
              <a:gd name="connsiteX18" fmla="*/ 209550 w 610877"/>
              <a:gd name="connsiteY18" fmla="*/ 1162050 h 4914900"/>
              <a:gd name="connsiteX19" fmla="*/ 247650 w 610877"/>
              <a:gd name="connsiteY19" fmla="*/ 1047750 h 4914900"/>
              <a:gd name="connsiteX20" fmla="*/ 304800 w 610877"/>
              <a:gd name="connsiteY20" fmla="*/ 800100 h 4914900"/>
              <a:gd name="connsiteX21" fmla="*/ 419100 w 610877"/>
              <a:gd name="connsiteY21" fmla="*/ 723900 h 4914900"/>
              <a:gd name="connsiteX22" fmla="*/ 495300 w 610877"/>
              <a:gd name="connsiteY22" fmla="*/ 609600 h 4914900"/>
              <a:gd name="connsiteX23" fmla="*/ 533400 w 610877"/>
              <a:gd name="connsiteY23" fmla="*/ 552450 h 4914900"/>
              <a:gd name="connsiteX24" fmla="*/ 552450 w 610877"/>
              <a:gd name="connsiteY24" fmla="*/ 381000 h 4914900"/>
              <a:gd name="connsiteX25" fmla="*/ 590550 w 610877"/>
              <a:gd name="connsiteY25" fmla="*/ 209550 h 4914900"/>
              <a:gd name="connsiteX26" fmla="*/ 609600 w 610877"/>
              <a:gd name="connsiteY26" fmla="*/ 95250 h 4914900"/>
              <a:gd name="connsiteX27" fmla="*/ 609600 w 610877"/>
              <a:gd name="connsiteY27" fmla="*/ 0 h 491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10877" h="4914900">
                <a:moveTo>
                  <a:pt x="342900" y="4914900"/>
                </a:moveTo>
                <a:cubicBezTo>
                  <a:pt x="336550" y="4838700"/>
                  <a:pt x="331855" y="4762344"/>
                  <a:pt x="323850" y="4686300"/>
                </a:cubicBezTo>
                <a:cubicBezTo>
                  <a:pt x="319150" y="4641645"/>
                  <a:pt x="307889" y="4597745"/>
                  <a:pt x="304800" y="4552950"/>
                </a:cubicBezTo>
                <a:cubicBezTo>
                  <a:pt x="295178" y="4413437"/>
                  <a:pt x="296081" y="4273312"/>
                  <a:pt x="285750" y="4133850"/>
                </a:cubicBezTo>
                <a:cubicBezTo>
                  <a:pt x="283358" y="4101560"/>
                  <a:pt x="272023" y="4070538"/>
                  <a:pt x="266700" y="4038600"/>
                </a:cubicBezTo>
                <a:cubicBezTo>
                  <a:pt x="259318" y="3994310"/>
                  <a:pt x="253219" y="3949805"/>
                  <a:pt x="247650" y="3905250"/>
                </a:cubicBezTo>
                <a:cubicBezTo>
                  <a:pt x="235791" y="3810374"/>
                  <a:pt x="216932" y="3584496"/>
                  <a:pt x="190500" y="3505200"/>
                </a:cubicBezTo>
                <a:lnTo>
                  <a:pt x="171450" y="3448050"/>
                </a:lnTo>
                <a:cubicBezTo>
                  <a:pt x="161567" y="3359104"/>
                  <a:pt x="138077" y="3119330"/>
                  <a:pt x="114300" y="3048000"/>
                </a:cubicBezTo>
                <a:lnTo>
                  <a:pt x="76200" y="2933700"/>
                </a:lnTo>
                <a:cubicBezTo>
                  <a:pt x="69850" y="2882900"/>
                  <a:pt x="65566" y="2831799"/>
                  <a:pt x="57150" y="2781300"/>
                </a:cubicBezTo>
                <a:cubicBezTo>
                  <a:pt x="52846" y="2755475"/>
                  <a:pt x="41560" y="2731052"/>
                  <a:pt x="38100" y="2705100"/>
                </a:cubicBezTo>
                <a:cubicBezTo>
                  <a:pt x="-4741" y="2383794"/>
                  <a:pt x="44057" y="2595578"/>
                  <a:pt x="0" y="2419350"/>
                </a:cubicBezTo>
                <a:cubicBezTo>
                  <a:pt x="6350" y="2178050"/>
                  <a:pt x="7289" y="1936547"/>
                  <a:pt x="19050" y="1695450"/>
                </a:cubicBezTo>
                <a:cubicBezTo>
                  <a:pt x="20028" y="1675393"/>
                  <a:pt x="33230" y="1657781"/>
                  <a:pt x="38100" y="1638300"/>
                </a:cubicBezTo>
                <a:cubicBezTo>
                  <a:pt x="39394" y="1633125"/>
                  <a:pt x="60365" y="1505693"/>
                  <a:pt x="76200" y="1485900"/>
                </a:cubicBezTo>
                <a:cubicBezTo>
                  <a:pt x="90503" y="1468022"/>
                  <a:pt x="114300" y="1460500"/>
                  <a:pt x="133350" y="1447800"/>
                </a:cubicBezTo>
                <a:cubicBezTo>
                  <a:pt x="168959" y="1340974"/>
                  <a:pt x="147530" y="1410131"/>
                  <a:pt x="190500" y="1238250"/>
                </a:cubicBezTo>
                <a:cubicBezTo>
                  <a:pt x="196850" y="1212850"/>
                  <a:pt x="201271" y="1186888"/>
                  <a:pt x="209550" y="1162050"/>
                </a:cubicBezTo>
                <a:lnTo>
                  <a:pt x="247650" y="1047750"/>
                </a:lnTo>
                <a:cubicBezTo>
                  <a:pt x="250837" y="1025439"/>
                  <a:pt x="271769" y="822121"/>
                  <a:pt x="304800" y="800100"/>
                </a:cubicBezTo>
                <a:lnTo>
                  <a:pt x="419100" y="723900"/>
                </a:lnTo>
                <a:lnTo>
                  <a:pt x="495300" y="609600"/>
                </a:lnTo>
                <a:lnTo>
                  <a:pt x="533400" y="552450"/>
                </a:lnTo>
                <a:cubicBezTo>
                  <a:pt x="539750" y="495300"/>
                  <a:pt x="544318" y="437924"/>
                  <a:pt x="552450" y="381000"/>
                </a:cubicBezTo>
                <a:cubicBezTo>
                  <a:pt x="569085" y="264552"/>
                  <a:pt x="569751" y="313543"/>
                  <a:pt x="590550" y="209550"/>
                </a:cubicBezTo>
                <a:cubicBezTo>
                  <a:pt x="598125" y="171675"/>
                  <a:pt x="606103" y="133717"/>
                  <a:pt x="609600" y="95250"/>
                </a:cubicBezTo>
                <a:cubicBezTo>
                  <a:pt x="612475" y="63630"/>
                  <a:pt x="609600" y="31750"/>
                  <a:pt x="60960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手繪多邊形 64"/>
          <p:cNvSpPr/>
          <p:nvPr/>
        </p:nvSpPr>
        <p:spPr>
          <a:xfrm>
            <a:off x="3905250" y="1047750"/>
            <a:ext cx="1759270" cy="4972050"/>
          </a:xfrm>
          <a:custGeom>
            <a:avLst/>
            <a:gdLst>
              <a:gd name="connsiteX0" fmla="*/ 0 w 1759270"/>
              <a:gd name="connsiteY0" fmla="*/ 4972050 h 4972050"/>
              <a:gd name="connsiteX1" fmla="*/ 38100 w 1759270"/>
              <a:gd name="connsiteY1" fmla="*/ 4552950 h 4972050"/>
              <a:gd name="connsiteX2" fmla="*/ 95250 w 1759270"/>
              <a:gd name="connsiteY2" fmla="*/ 4324350 h 4972050"/>
              <a:gd name="connsiteX3" fmla="*/ 190500 w 1759270"/>
              <a:gd name="connsiteY3" fmla="*/ 4210050 h 4972050"/>
              <a:gd name="connsiteX4" fmla="*/ 266700 w 1759270"/>
              <a:gd name="connsiteY4" fmla="*/ 4038600 h 4972050"/>
              <a:gd name="connsiteX5" fmla="*/ 285750 w 1759270"/>
              <a:gd name="connsiteY5" fmla="*/ 3943350 h 4972050"/>
              <a:gd name="connsiteX6" fmla="*/ 323850 w 1759270"/>
              <a:gd name="connsiteY6" fmla="*/ 3867150 h 4972050"/>
              <a:gd name="connsiteX7" fmla="*/ 381000 w 1759270"/>
              <a:gd name="connsiteY7" fmla="*/ 3676650 h 4972050"/>
              <a:gd name="connsiteX8" fmla="*/ 457200 w 1759270"/>
              <a:gd name="connsiteY8" fmla="*/ 3486150 h 4972050"/>
              <a:gd name="connsiteX9" fmla="*/ 495300 w 1759270"/>
              <a:gd name="connsiteY9" fmla="*/ 3333750 h 4972050"/>
              <a:gd name="connsiteX10" fmla="*/ 514350 w 1759270"/>
              <a:gd name="connsiteY10" fmla="*/ 3276600 h 4972050"/>
              <a:gd name="connsiteX11" fmla="*/ 628650 w 1759270"/>
              <a:gd name="connsiteY11" fmla="*/ 3219450 h 4972050"/>
              <a:gd name="connsiteX12" fmla="*/ 647700 w 1759270"/>
              <a:gd name="connsiteY12" fmla="*/ 3162300 h 4972050"/>
              <a:gd name="connsiteX13" fmla="*/ 685800 w 1759270"/>
              <a:gd name="connsiteY13" fmla="*/ 2724150 h 4972050"/>
              <a:gd name="connsiteX14" fmla="*/ 704850 w 1759270"/>
              <a:gd name="connsiteY14" fmla="*/ 2667000 h 4972050"/>
              <a:gd name="connsiteX15" fmla="*/ 723900 w 1759270"/>
              <a:gd name="connsiteY15" fmla="*/ 2571750 h 4972050"/>
              <a:gd name="connsiteX16" fmla="*/ 762000 w 1759270"/>
              <a:gd name="connsiteY16" fmla="*/ 2514600 h 4972050"/>
              <a:gd name="connsiteX17" fmla="*/ 781050 w 1759270"/>
              <a:gd name="connsiteY17" fmla="*/ 2457450 h 4972050"/>
              <a:gd name="connsiteX18" fmla="*/ 800100 w 1759270"/>
              <a:gd name="connsiteY18" fmla="*/ 2286000 h 4972050"/>
              <a:gd name="connsiteX19" fmla="*/ 819150 w 1759270"/>
              <a:gd name="connsiteY19" fmla="*/ 2228850 h 4972050"/>
              <a:gd name="connsiteX20" fmla="*/ 838200 w 1759270"/>
              <a:gd name="connsiteY20" fmla="*/ 2152650 h 4972050"/>
              <a:gd name="connsiteX21" fmla="*/ 857250 w 1759270"/>
              <a:gd name="connsiteY21" fmla="*/ 2038350 h 4972050"/>
              <a:gd name="connsiteX22" fmla="*/ 876300 w 1759270"/>
              <a:gd name="connsiteY22" fmla="*/ 1962150 h 4972050"/>
              <a:gd name="connsiteX23" fmla="*/ 914400 w 1759270"/>
              <a:gd name="connsiteY23" fmla="*/ 1809750 h 4972050"/>
              <a:gd name="connsiteX24" fmla="*/ 952500 w 1759270"/>
              <a:gd name="connsiteY24" fmla="*/ 1752600 h 4972050"/>
              <a:gd name="connsiteX25" fmla="*/ 971550 w 1759270"/>
              <a:gd name="connsiteY25" fmla="*/ 1600200 h 4972050"/>
              <a:gd name="connsiteX26" fmla="*/ 990600 w 1759270"/>
              <a:gd name="connsiteY26" fmla="*/ 1543050 h 4972050"/>
              <a:gd name="connsiteX27" fmla="*/ 1009650 w 1759270"/>
              <a:gd name="connsiteY27" fmla="*/ 1447800 h 4972050"/>
              <a:gd name="connsiteX28" fmla="*/ 1047750 w 1759270"/>
              <a:gd name="connsiteY28" fmla="*/ 1333500 h 4972050"/>
              <a:gd name="connsiteX29" fmla="*/ 1104900 w 1759270"/>
              <a:gd name="connsiteY29" fmla="*/ 1314450 h 4972050"/>
              <a:gd name="connsiteX30" fmla="*/ 1162050 w 1759270"/>
              <a:gd name="connsiteY30" fmla="*/ 1200150 h 4972050"/>
              <a:gd name="connsiteX31" fmla="*/ 1219200 w 1759270"/>
              <a:gd name="connsiteY31" fmla="*/ 1028700 h 4972050"/>
              <a:gd name="connsiteX32" fmla="*/ 1238250 w 1759270"/>
              <a:gd name="connsiteY32" fmla="*/ 971550 h 4972050"/>
              <a:gd name="connsiteX33" fmla="*/ 1276350 w 1759270"/>
              <a:gd name="connsiteY33" fmla="*/ 914400 h 4972050"/>
              <a:gd name="connsiteX34" fmla="*/ 1295400 w 1759270"/>
              <a:gd name="connsiteY34" fmla="*/ 857250 h 4972050"/>
              <a:gd name="connsiteX35" fmla="*/ 1352550 w 1759270"/>
              <a:gd name="connsiteY35" fmla="*/ 800100 h 4972050"/>
              <a:gd name="connsiteX36" fmla="*/ 1447800 w 1759270"/>
              <a:gd name="connsiteY36" fmla="*/ 685800 h 4972050"/>
              <a:gd name="connsiteX37" fmla="*/ 1562100 w 1759270"/>
              <a:gd name="connsiteY37" fmla="*/ 609600 h 4972050"/>
              <a:gd name="connsiteX38" fmla="*/ 1619250 w 1759270"/>
              <a:gd name="connsiteY38" fmla="*/ 152400 h 4972050"/>
              <a:gd name="connsiteX39" fmla="*/ 1752600 w 1759270"/>
              <a:gd name="connsiteY39" fmla="*/ 114300 h 4972050"/>
              <a:gd name="connsiteX40" fmla="*/ 1752600 w 1759270"/>
              <a:gd name="connsiteY40" fmla="*/ 0 h 497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59270" h="4972050">
                <a:moveTo>
                  <a:pt x="0" y="4972050"/>
                </a:moveTo>
                <a:cubicBezTo>
                  <a:pt x="15210" y="4759104"/>
                  <a:pt x="12296" y="4733579"/>
                  <a:pt x="38100" y="4552950"/>
                </a:cubicBezTo>
                <a:cubicBezTo>
                  <a:pt x="45891" y="4498414"/>
                  <a:pt x="63507" y="4371964"/>
                  <a:pt x="95250" y="4324350"/>
                </a:cubicBezTo>
                <a:cubicBezTo>
                  <a:pt x="148294" y="4244784"/>
                  <a:pt x="117161" y="4283389"/>
                  <a:pt x="190500" y="4210050"/>
                </a:cubicBezTo>
                <a:cubicBezTo>
                  <a:pt x="235840" y="4074030"/>
                  <a:pt x="206323" y="4129166"/>
                  <a:pt x="266700" y="4038600"/>
                </a:cubicBezTo>
                <a:cubicBezTo>
                  <a:pt x="273050" y="4006850"/>
                  <a:pt x="275511" y="3974067"/>
                  <a:pt x="285750" y="3943350"/>
                </a:cubicBezTo>
                <a:cubicBezTo>
                  <a:pt x="294730" y="3916409"/>
                  <a:pt x="315690" y="3894350"/>
                  <a:pt x="323850" y="3867150"/>
                </a:cubicBezTo>
                <a:cubicBezTo>
                  <a:pt x="395006" y="3629964"/>
                  <a:pt x="290750" y="3857151"/>
                  <a:pt x="381000" y="3676650"/>
                </a:cubicBezTo>
                <a:cubicBezTo>
                  <a:pt x="417330" y="3422342"/>
                  <a:pt x="360218" y="3631623"/>
                  <a:pt x="457200" y="3486150"/>
                </a:cubicBezTo>
                <a:cubicBezTo>
                  <a:pt x="474618" y="3460023"/>
                  <a:pt x="491453" y="3349138"/>
                  <a:pt x="495300" y="3333750"/>
                </a:cubicBezTo>
                <a:cubicBezTo>
                  <a:pt x="500170" y="3314269"/>
                  <a:pt x="501806" y="3292280"/>
                  <a:pt x="514350" y="3276600"/>
                </a:cubicBezTo>
                <a:cubicBezTo>
                  <a:pt x="541207" y="3243028"/>
                  <a:pt x="591002" y="3231999"/>
                  <a:pt x="628650" y="3219450"/>
                </a:cubicBezTo>
                <a:cubicBezTo>
                  <a:pt x="635000" y="3200400"/>
                  <a:pt x="645398" y="3182248"/>
                  <a:pt x="647700" y="3162300"/>
                </a:cubicBezTo>
                <a:cubicBezTo>
                  <a:pt x="664504" y="3016665"/>
                  <a:pt x="639441" y="2863228"/>
                  <a:pt x="685800" y="2724150"/>
                </a:cubicBezTo>
                <a:cubicBezTo>
                  <a:pt x="692150" y="2705100"/>
                  <a:pt x="699980" y="2686481"/>
                  <a:pt x="704850" y="2667000"/>
                </a:cubicBezTo>
                <a:cubicBezTo>
                  <a:pt x="712703" y="2635588"/>
                  <a:pt x="712531" y="2602067"/>
                  <a:pt x="723900" y="2571750"/>
                </a:cubicBezTo>
                <a:cubicBezTo>
                  <a:pt x="731939" y="2550313"/>
                  <a:pt x="751761" y="2535078"/>
                  <a:pt x="762000" y="2514600"/>
                </a:cubicBezTo>
                <a:cubicBezTo>
                  <a:pt x="770980" y="2496639"/>
                  <a:pt x="774700" y="2476500"/>
                  <a:pt x="781050" y="2457450"/>
                </a:cubicBezTo>
                <a:cubicBezTo>
                  <a:pt x="787400" y="2400300"/>
                  <a:pt x="790647" y="2342719"/>
                  <a:pt x="800100" y="2286000"/>
                </a:cubicBezTo>
                <a:cubicBezTo>
                  <a:pt x="803401" y="2266193"/>
                  <a:pt x="813633" y="2248158"/>
                  <a:pt x="819150" y="2228850"/>
                </a:cubicBezTo>
                <a:cubicBezTo>
                  <a:pt x="826343" y="2203676"/>
                  <a:pt x="833065" y="2178323"/>
                  <a:pt x="838200" y="2152650"/>
                </a:cubicBezTo>
                <a:cubicBezTo>
                  <a:pt x="845775" y="2114775"/>
                  <a:pt x="849675" y="2076225"/>
                  <a:pt x="857250" y="2038350"/>
                </a:cubicBezTo>
                <a:cubicBezTo>
                  <a:pt x="862385" y="2012677"/>
                  <a:pt x="870620" y="1987708"/>
                  <a:pt x="876300" y="1962150"/>
                </a:cubicBezTo>
                <a:cubicBezTo>
                  <a:pt x="884995" y="1923023"/>
                  <a:pt x="893975" y="1850600"/>
                  <a:pt x="914400" y="1809750"/>
                </a:cubicBezTo>
                <a:cubicBezTo>
                  <a:pt x="924639" y="1789272"/>
                  <a:pt x="939800" y="1771650"/>
                  <a:pt x="952500" y="1752600"/>
                </a:cubicBezTo>
                <a:cubicBezTo>
                  <a:pt x="958850" y="1701800"/>
                  <a:pt x="962392" y="1650570"/>
                  <a:pt x="971550" y="1600200"/>
                </a:cubicBezTo>
                <a:cubicBezTo>
                  <a:pt x="975142" y="1580443"/>
                  <a:pt x="985730" y="1562531"/>
                  <a:pt x="990600" y="1543050"/>
                </a:cubicBezTo>
                <a:cubicBezTo>
                  <a:pt x="998453" y="1511638"/>
                  <a:pt x="1001131" y="1479038"/>
                  <a:pt x="1009650" y="1447800"/>
                </a:cubicBezTo>
                <a:cubicBezTo>
                  <a:pt x="1020217" y="1409054"/>
                  <a:pt x="1009650" y="1346200"/>
                  <a:pt x="1047750" y="1333500"/>
                </a:cubicBezTo>
                <a:lnTo>
                  <a:pt x="1104900" y="1314450"/>
                </a:lnTo>
                <a:cubicBezTo>
                  <a:pt x="1174375" y="1106024"/>
                  <a:pt x="1063573" y="1421724"/>
                  <a:pt x="1162050" y="1200150"/>
                </a:cubicBezTo>
                <a:lnTo>
                  <a:pt x="1219200" y="1028700"/>
                </a:lnTo>
                <a:cubicBezTo>
                  <a:pt x="1225550" y="1009650"/>
                  <a:pt x="1227111" y="988258"/>
                  <a:pt x="1238250" y="971550"/>
                </a:cubicBezTo>
                <a:cubicBezTo>
                  <a:pt x="1250950" y="952500"/>
                  <a:pt x="1266111" y="934878"/>
                  <a:pt x="1276350" y="914400"/>
                </a:cubicBezTo>
                <a:cubicBezTo>
                  <a:pt x="1285330" y="896439"/>
                  <a:pt x="1284261" y="873958"/>
                  <a:pt x="1295400" y="857250"/>
                </a:cubicBezTo>
                <a:cubicBezTo>
                  <a:pt x="1310344" y="834834"/>
                  <a:pt x="1335303" y="820796"/>
                  <a:pt x="1352550" y="800100"/>
                </a:cubicBezTo>
                <a:cubicBezTo>
                  <a:pt x="1410480" y="730584"/>
                  <a:pt x="1368712" y="747313"/>
                  <a:pt x="1447800" y="685800"/>
                </a:cubicBezTo>
                <a:cubicBezTo>
                  <a:pt x="1483945" y="657687"/>
                  <a:pt x="1562100" y="609600"/>
                  <a:pt x="1562100" y="609600"/>
                </a:cubicBezTo>
                <a:cubicBezTo>
                  <a:pt x="1694023" y="411715"/>
                  <a:pt x="1483832" y="748237"/>
                  <a:pt x="1619250" y="152400"/>
                </a:cubicBezTo>
                <a:cubicBezTo>
                  <a:pt x="1626249" y="121606"/>
                  <a:pt x="1738628" y="146901"/>
                  <a:pt x="1752600" y="114300"/>
                </a:cubicBezTo>
                <a:cubicBezTo>
                  <a:pt x="1767608" y="79281"/>
                  <a:pt x="1752600" y="38100"/>
                  <a:pt x="175260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2598762" y="1990144"/>
            <a:ext cx="548544" cy="511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922370" y="1978721"/>
            <a:ext cx="548544" cy="511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303403" y="6131272"/>
            <a:ext cx="315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4 times of parameters</a:t>
            </a:r>
            <a:endParaRPr lang="zh-TW" altLang="en-US" sz="2400" b="1" dirty="0"/>
          </a:p>
        </p:txBody>
      </p:sp>
      <p:sp>
        <p:nvSpPr>
          <p:cNvPr id="36" name="文本框 35"/>
          <p:cNvSpPr txBox="1"/>
          <p:nvPr/>
        </p:nvSpPr>
        <p:spPr>
          <a:xfrm>
            <a:off x="7252683" y="6131272"/>
            <a:ext cx="1824945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一层隐藏层中的</a:t>
            </a:r>
            <a:r>
              <a:rPr lang="en-US" altLang="zh-CN" b="1" dirty="0"/>
              <a:t>2</a:t>
            </a:r>
            <a:r>
              <a:rPr lang="zh-CN" altLang="en-US" b="1" dirty="0"/>
              <a:t>个</a:t>
            </a:r>
            <a:r>
              <a:rPr lang="en-US" altLang="zh-CN" b="1" dirty="0"/>
              <a:t>LSTM</a:t>
            </a:r>
            <a:r>
              <a:rPr lang="zh-CN" altLang="en-US" b="1" dirty="0"/>
              <a:t>神经元</a:t>
            </a:r>
          </a:p>
        </p:txBody>
      </p:sp>
    </p:spTree>
    <p:extLst>
      <p:ext uri="{BB962C8B-B14F-4D97-AF65-F5344CB8AC3E}">
        <p14:creationId xmlns:p14="http://schemas.microsoft.com/office/powerpoint/2010/main" val="326436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8" grpId="0" animBg="1"/>
      <p:bldP spid="40" grpId="0" animBg="1"/>
      <p:bldP spid="42" grpId="0" animBg="1"/>
      <p:bldP spid="43" grpId="0" animBg="1"/>
      <p:bldP spid="44" grpId="0"/>
      <p:bldP spid="45" grpId="0"/>
      <p:bldP spid="61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  <a:solidFill>
            <a:srgbClr val="FF0000"/>
          </a:solidFill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grpFill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7" name="圖片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123" y="1397244"/>
            <a:ext cx="1800290" cy="2363859"/>
          </a:xfrm>
          <a:prstGeom prst="rect">
            <a:avLst/>
          </a:prstGeom>
        </p:spPr>
      </p:pic>
      <p:pic>
        <p:nvPicPr>
          <p:cNvPr id="128" name="圖片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413" y="1397243"/>
            <a:ext cx="1800290" cy="2363859"/>
          </a:xfrm>
          <a:prstGeom prst="rect">
            <a:avLst/>
          </a:prstGeom>
        </p:spPr>
      </p:pic>
      <p:pic>
        <p:nvPicPr>
          <p:cNvPr id="129" name="圖片 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060" y="1397243"/>
            <a:ext cx="1800290" cy="236385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707923" y="2271117"/>
            <a:ext cx="965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2840916" y="2404832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4641206" y="2404832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/>
          <p:cNvSpPr/>
          <p:nvPr/>
        </p:nvSpPr>
        <p:spPr>
          <a:xfrm>
            <a:off x="7497090" y="2423994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4701" y="2625622"/>
            <a:ext cx="114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vector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32" name="群組 131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137" name="矩形 136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140" name="矩形 139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41" name="矩形 140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sp>
        <p:nvSpPr>
          <p:cNvPr id="143" name="矩形 142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45" name="矩形 144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146" name="向下箭號 145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向下箭號 146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向下箭號 147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向下箭號 149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文字方塊 150"/>
          <p:cNvSpPr txBox="1"/>
          <p:nvPr/>
        </p:nvSpPr>
        <p:spPr>
          <a:xfrm>
            <a:off x="4212660" y="4719302"/>
            <a:ext cx="1842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4 vectors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cxnSp>
        <p:nvCxnSpPr>
          <p:cNvPr id="10" name="直線單箭頭接點 9"/>
          <p:cNvCxnSpPr>
            <a:endCxn id="127" idx="2"/>
          </p:cNvCxnSpPr>
          <p:nvPr/>
        </p:nvCxnSpPr>
        <p:spPr>
          <a:xfrm flipH="1" flipV="1">
            <a:off x="2966268" y="3761103"/>
            <a:ext cx="8476" cy="10094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/>
          <p:cNvCxnSpPr>
            <a:endCxn id="128" idx="2"/>
          </p:cNvCxnSpPr>
          <p:nvPr/>
        </p:nvCxnSpPr>
        <p:spPr>
          <a:xfrm flipV="1">
            <a:off x="2957406" y="3761102"/>
            <a:ext cx="1809152" cy="100137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單箭頭接點 155"/>
          <p:cNvCxnSpPr>
            <a:stCxn id="140" idx="0"/>
            <a:endCxn id="129" idx="2"/>
          </p:cNvCxnSpPr>
          <p:nvPr/>
        </p:nvCxnSpPr>
        <p:spPr>
          <a:xfrm flipV="1">
            <a:off x="2997175" y="3761102"/>
            <a:ext cx="4618030" cy="97303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/>
          <p:cNvCxnSpPr/>
          <p:nvPr/>
        </p:nvCxnSpPr>
        <p:spPr>
          <a:xfrm flipV="1">
            <a:off x="2092792" y="2936822"/>
            <a:ext cx="11537" cy="17897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單箭頭接點 167"/>
          <p:cNvCxnSpPr/>
          <p:nvPr/>
        </p:nvCxnSpPr>
        <p:spPr>
          <a:xfrm flipV="1">
            <a:off x="2070168" y="3002754"/>
            <a:ext cx="1865920" cy="173138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/>
          <p:nvPr/>
        </p:nvCxnSpPr>
        <p:spPr>
          <a:xfrm flipV="1">
            <a:off x="2066123" y="3049201"/>
            <a:ext cx="4744252" cy="17057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134895" y="6131272"/>
            <a:ext cx="1942733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一层隐藏层中有更多</a:t>
            </a:r>
            <a:r>
              <a:rPr lang="en-US" altLang="zh-CN" b="1" dirty="0"/>
              <a:t>LSTM</a:t>
            </a:r>
            <a:r>
              <a:rPr lang="zh-CN" altLang="en-US" b="1" dirty="0"/>
              <a:t>神经元</a:t>
            </a:r>
          </a:p>
        </p:txBody>
      </p:sp>
    </p:spTree>
    <p:extLst>
      <p:ext uri="{BB962C8B-B14F-4D97-AF65-F5344CB8AC3E}">
        <p14:creationId xmlns:p14="http://schemas.microsoft.com/office/powerpoint/2010/main" val="255075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30" grpId="0" animBg="1"/>
      <p:bldP spid="131" grpId="0" animBg="1"/>
      <p:bldP spid="8" grpId="0"/>
      <p:bldP spid="140" grpId="0" animBg="1"/>
      <p:bldP spid="141" grpId="0" animBg="1"/>
      <p:bldP spid="143" grpId="0" animBg="1"/>
      <p:bldP spid="145" grpId="0" animBg="1"/>
      <p:bldP spid="146" grpId="0" animBg="1"/>
      <p:bldP spid="147" grpId="0" animBg="1"/>
      <p:bldP spid="148" grpId="0" animBg="1"/>
      <p:bldP spid="150" grpId="0" animBg="1"/>
      <p:bldP spid="15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65" name="群組 164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49" name="群組 48"/>
          <p:cNvGrpSpPr/>
          <p:nvPr/>
        </p:nvGrpSpPr>
        <p:grpSpPr>
          <a:xfrm>
            <a:off x="2439114" y="3723923"/>
            <a:ext cx="438150" cy="438150"/>
            <a:chOff x="6656524" y="2699227"/>
            <a:chExt cx="438150" cy="438150"/>
          </a:xfrm>
        </p:grpSpPr>
        <p:sp>
          <p:nvSpPr>
            <p:cNvPr id="47" name="橢圓 4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矩形 49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51" name="矩形 50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52" name="群組 51"/>
          <p:cNvGrpSpPr/>
          <p:nvPr/>
        </p:nvGrpSpPr>
        <p:grpSpPr>
          <a:xfrm>
            <a:off x="1000794" y="2751799"/>
            <a:ext cx="438150" cy="438150"/>
            <a:chOff x="6656524" y="2699227"/>
            <a:chExt cx="438150" cy="438150"/>
          </a:xfrm>
        </p:grpSpPr>
        <p:sp>
          <p:nvSpPr>
            <p:cNvPr id="53" name="橢圓 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/>
          <p:cNvGrpSpPr/>
          <p:nvPr/>
        </p:nvGrpSpPr>
        <p:grpSpPr>
          <a:xfrm>
            <a:off x="2418100" y="2738582"/>
            <a:ext cx="438150" cy="438150"/>
            <a:chOff x="6656524" y="2699227"/>
            <a:chExt cx="438150" cy="438150"/>
          </a:xfrm>
        </p:grpSpPr>
        <p:sp>
          <p:nvSpPr>
            <p:cNvPr id="56" name="橢圓 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65" r="-19565" b="-65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群組 57"/>
          <p:cNvGrpSpPr/>
          <p:nvPr/>
        </p:nvGrpSpPr>
        <p:grpSpPr>
          <a:xfrm>
            <a:off x="3676862" y="2747033"/>
            <a:ext cx="438150" cy="438150"/>
            <a:chOff x="6656524" y="2699227"/>
            <a:chExt cx="438150" cy="438150"/>
          </a:xfrm>
        </p:grpSpPr>
        <p:sp>
          <p:nvSpPr>
            <p:cNvPr id="59" name="橢圓 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3538504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3456932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pic>
        <p:nvPicPr>
          <p:cNvPr id="133" name="圖片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218" y="3760795"/>
            <a:ext cx="371475" cy="371475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38" y="3757261"/>
            <a:ext cx="371475" cy="371475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643" y="3757260"/>
            <a:ext cx="371475" cy="371475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743" y="2764253"/>
            <a:ext cx="371475" cy="371475"/>
          </a:xfrm>
          <a:prstGeom prst="rect">
            <a:avLst/>
          </a:prstGeom>
        </p:spPr>
      </p:pic>
      <p:cxnSp>
        <p:nvCxnSpPr>
          <p:cNvPr id="139" name="直線單箭頭接點 138"/>
          <p:cNvCxnSpPr/>
          <p:nvPr/>
        </p:nvCxnSpPr>
        <p:spPr>
          <a:xfrm flipH="1" flipV="1">
            <a:off x="1213027" y="413859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1219189" y="316614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endCxn id="56" idx="2"/>
          </p:cNvCxnSpPr>
          <p:nvPr/>
        </p:nvCxnSpPr>
        <p:spPr>
          <a:xfrm flipV="1">
            <a:off x="1464255" y="2957657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endCxn id="47" idx="4"/>
          </p:cNvCxnSpPr>
          <p:nvPr/>
        </p:nvCxnSpPr>
        <p:spPr>
          <a:xfrm flipH="1" flipV="1">
            <a:off x="2658189" y="4162073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H="1" flipV="1">
            <a:off x="2079954" y="412553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 flipV="1">
            <a:off x="2655226" y="311109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endCxn id="47" idx="2"/>
          </p:cNvCxnSpPr>
          <p:nvPr/>
        </p:nvCxnSpPr>
        <p:spPr>
          <a:xfrm>
            <a:off x="2242352" y="3929424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 flipH="1" flipV="1">
            <a:off x="3881634" y="409815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3892959" y="318682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/>
          <p:cNvCxnSpPr/>
          <p:nvPr/>
        </p:nvCxnSpPr>
        <p:spPr>
          <a:xfrm>
            <a:off x="2896935" y="2949990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>
            <a:off x="3455390" y="296228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向下箭號 161"/>
          <p:cNvSpPr/>
          <p:nvPr/>
        </p:nvSpPr>
        <p:spPr>
          <a:xfrm flipV="1">
            <a:off x="3691643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向下箭號 162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向下箭號 163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向下箭號 165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  <a:solidFill>
            <a:srgbClr val="FF0000"/>
          </a:solidFill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grpFill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手繪多邊形 4"/>
          <p:cNvSpPr/>
          <p:nvPr/>
        </p:nvSpPr>
        <p:spPr>
          <a:xfrm>
            <a:off x="754743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7" name="圖片 1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8885" y="1516558"/>
            <a:ext cx="3603520" cy="4731579"/>
          </a:xfrm>
          <a:prstGeom prst="rect">
            <a:avLst/>
          </a:prstGeom>
        </p:spPr>
      </p:pic>
      <p:sp>
        <p:nvSpPr>
          <p:cNvPr id="128" name="矩形 127"/>
          <p:cNvSpPr/>
          <p:nvPr/>
        </p:nvSpPr>
        <p:spPr>
          <a:xfrm>
            <a:off x="6571952" y="6248137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29" name="矩形 128"/>
          <p:cNvSpPr/>
          <p:nvPr/>
        </p:nvSpPr>
        <p:spPr>
          <a:xfrm>
            <a:off x="4617831" y="4518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sp>
        <p:nvSpPr>
          <p:cNvPr id="130" name="矩形 129"/>
          <p:cNvSpPr/>
          <p:nvPr/>
        </p:nvSpPr>
        <p:spPr>
          <a:xfrm>
            <a:off x="8391431" y="3617274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31" name="矩形 130"/>
          <p:cNvSpPr/>
          <p:nvPr/>
        </p:nvSpPr>
        <p:spPr>
          <a:xfrm>
            <a:off x="4569859" y="187777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3" name="矩形 2"/>
          <p:cNvSpPr/>
          <p:nvPr/>
        </p:nvSpPr>
        <p:spPr>
          <a:xfrm>
            <a:off x="6571952" y="3545634"/>
            <a:ext cx="649942" cy="592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6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/>
      <p:bldP spid="162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65" name="群組 164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49" name="群組 48"/>
          <p:cNvGrpSpPr/>
          <p:nvPr/>
        </p:nvGrpSpPr>
        <p:grpSpPr>
          <a:xfrm>
            <a:off x="2439114" y="3723923"/>
            <a:ext cx="438150" cy="438150"/>
            <a:chOff x="6656524" y="2699227"/>
            <a:chExt cx="438150" cy="438150"/>
          </a:xfrm>
        </p:grpSpPr>
        <p:sp>
          <p:nvSpPr>
            <p:cNvPr id="47" name="橢圓 4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矩形 49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51" name="矩形 50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52" name="群組 51"/>
          <p:cNvGrpSpPr/>
          <p:nvPr/>
        </p:nvGrpSpPr>
        <p:grpSpPr>
          <a:xfrm>
            <a:off x="1000794" y="2751799"/>
            <a:ext cx="438150" cy="438150"/>
            <a:chOff x="6656524" y="2699227"/>
            <a:chExt cx="438150" cy="438150"/>
          </a:xfrm>
        </p:grpSpPr>
        <p:sp>
          <p:nvSpPr>
            <p:cNvPr id="53" name="橢圓 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/>
          <p:cNvGrpSpPr/>
          <p:nvPr/>
        </p:nvGrpSpPr>
        <p:grpSpPr>
          <a:xfrm>
            <a:off x="2418100" y="2738582"/>
            <a:ext cx="438150" cy="438150"/>
            <a:chOff x="6656524" y="2699227"/>
            <a:chExt cx="438150" cy="438150"/>
          </a:xfrm>
        </p:grpSpPr>
        <p:sp>
          <p:nvSpPr>
            <p:cNvPr id="56" name="橢圓 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65" r="-19565" b="-65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群組 57"/>
          <p:cNvGrpSpPr/>
          <p:nvPr/>
        </p:nvGrpSpPr>
        <p:grpSpPr>
          <a:xfrm>
            <a:off x="3676862" y="2747033"/>
            <a:ext cx="438150" cy="438150"/>
            <a:chOff x="6656524" y="2699227"/>
            <a:chExt cx="438150" cy="438150"/>
          </a:xfrm>
        </p:grpSpPr>
        <p:sp>
          <p:nvSpPr>
            <p:cNvPr id="59" name="橢圓 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3538504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3456932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pic>
        <p:nvPicPr>
          <p:cNvPr id="133" name="圖片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218" y="3760795"/>
            <a:ext cx="371475" cy="371475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38" y="3757261"/>
            <a:ext cx="371475" cy="371475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643" y="3757260"/>
            <a:ext cx="371475" cy="371475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743" y="2764253"/>
            <a:ext cx="371475" cy="371475"/>
          </a:xfrm>
          <a:prstGeom prst="rect">
            <a:avLst/>
          </a:prstGeom>
        </p:spPr>
      </p:pic>
      <p:cxnSp>
        <p:nvCxnSpPr>
          <p:cNvPr id="139" name="直線單箭頭接點 138"/>
          <p:cNvCxnSpPr/>
          <p:nvPr/>
        </p:nvCxnSpPr>
        <p:spPr>
          <a:xfrm flipH="1" flipV="1">
            <a:off x="1213027" y="413859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1219189" y="316614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endCxn id="56" idx="2"/>
          </p:cNvCxnSpPr>
          <p:nvPr/>
        </p:nvCxnSpPr>
        <p:spPr>
          <a:xfrm flipV="1">
            <a:off x="1464255" y="2957657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endCxn id="47" idx="4"/>
          </p:cNvCxnSpPr>
          <p:nvPr/>
        </p:nvCxnSpPr>
        <p:spPr>
          <a:xfrm flipH="1" flipV="1">
            <a:off x="2658189" y="4162073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H="1" flipV="1">
            <a:off x="2079954" y="412553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 flipV="1">
            <a:off x="2655226" y="311109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endCxn id="47" idx="2"/>
          </p:cNvCxnSpPr>
          <p:nvPr/>
        </p:nvCxnSpPr>
        <p:spPr>
          <a:xfrm>
            <a:off x="2242352" y="3929424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 flipH="1" flipV="1">
            <a:off x="3881634" y="409815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3892959" y="318682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/>
          <p:cNvCxnSpPr/>
          <p:nvPr/>
        </p:nvCxnSpPr>
        <p:spPr>
          <a:xfrm>
            <a:off x="2896935" y="2949990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>
            <a:off x="3455390" y="296228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向下箭號 161"/>
          <p:cNvSpPr/>
          <p:nvPr/>
        </p:nvSpPr>
        <p:spPr>
          <a:xfrm flipV="1">
            <a:off x="3691643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向下箭號 162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向下箭號 163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向下箭號 165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1" name="群組 170"/>
          <p:cNvGrpSpPr/>
          <p:nvPr/>
        </p:nvGrpSpPr>
        <p:grpSpPr>
          <a:xfrm>
            <a:off x="6246925" y="5876094"/>
            <a:ext cx="907572" cy="461665"/>
            <a:chOff x="4765592" y="6396335"/>
            <a:chExt cx="907572" cy="461665"/>
          </a:xfrm>
        </p:grpSpPr>
        <p:sp>
          <p:nvSpPr>
            <p:cNvPr id="172" name="矩形 17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t+1</a:t>
              </a:r>
              <a:endParaRPr lang="zh-TW" altLang="en-US" sz="2400" baseline="30000" dirty="0"/>
            </a:p>
          </p:txBody>
        </p:sp>
      </p:grpSp>
      <p:sp>
        <p:nvSpPr>
          <p:cNvPr id="174" name="矩形 173"/>
          <p:cNvSpPr/>
          <p:nvPr/>
        </p:nvSpPr>
        <p:spPr>
          <a:xfrm>
            <a:off x="6686878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75" name="矩形 174"/>
          <p:cNvSpPr/>
          <p:nvPr/>
        </p:nvSpPr>
        <p:spPr>
          <a:xfrm>
            <a:off x="579403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176" name="群組 175"/>
          <p:cNvGrpSpPr/>
          <p:nvPr/>
        </p:nvGrpSpPr>
        <p:grpSpPr>
          <a:xfrm>
            <a:off x="6488817" y="3726781"/>
            <a:ext cx="438150" cy="438150"/>
            <a:chOff x="6656524" y="2699227"/>
            <a:chExt cx="438150" cy="438150"/>
          </a:xfrm>
        </p:grpSpPr>
        <p:sp>
          <p:nvSpPr>
            <p:cNvPr id="177" name="橢圓 17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17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文字方塊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9" name="矩形 178"/>
          <p:cNvSpPr/>
          <p:nvPr/>
        </p:nvSpPr>
        <p:spPr>
          <a:xfrm>
            <a:off x="490957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80" name="矩形 179"/>
          <p:cNvSpPr/>
          <p:nvPr/>
        </p:nvSpPr>
        <p:spPr>
          <a:xfrm>
            <a:off x="7571338" y="4742189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181" name="群組 180"/>
          <p:cNvGrpSpPr/>
          <p:nvPr/>
        </p:nvGrpSpPr>
        <p:grpSpPr>
          <a:xfrm>
            <a:off x="5050497" y="2754657"/>
            <a:ext cx="438150" cy="438150"/>
            <a:chOff x="6656524" y="2699227"/>
            <a:chExt cx="438150" cy="438150"/>
          </a:xfrm>
        </p:grpSpPr>
        <p:sp>
          <p:nvSpPr>
            <p:cNvPr id="182" name="橢圓 181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文字方塊 182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文字方塊 1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4" name="群組 183"/>
          <p:cNvGrpSpPr/>
          <p:nvPr/>
        </p:nvGrpSpPr>
        <p:grpSpPr>
          <a:xfrm>
            <a:off x="6467803" y="2741440"/>
            <a:ext cx="438150" cy="438150"/>
            <a:chOff x="6656524" y="2699227"/>
            <a:chExt cx="438150" cy="438150"/>
          </a:xfrm>
        </p:grpSpPr>
        <p:sp>
          <p:nvSpPr>
            <p:cNvPr id="185" name="橢圓 184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字方塊 185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文字方塊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149" r="-17021" b="-8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7" name="群組 186"/>
          <p:cNvGrpSpPr/>
          <p:nvPr/>
        </p:nvGrpSpPr>
        <p:grpSpPr>
          <a:xfrm>
            <a:off x="7726565" y="2749891"/>
            <a:ext cx="438150" cy="438150"/>
            <a:chOff x="6656524" y="2699227"/>
            <a:chExt cx="438150" cy="438150"/>
          </a:xfrm>
        </p:grpSpPr>
        <p:sp>
          <p:nvSpPr>
            <p:cNvPr id="188" name="橢圓 18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文字方塊 188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9" name="文字方塊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7" name="群組 226"/>
          <p:cNvGrpSpPr/>
          <p:nvPr/>
        </p:nvGrpSpPr>
        <p:grpSpPr>
          <a:xfrm>
            <a:off x="7533985" y="1397855"/>
            <a:ext cx="907572" cy="461665"/>
            <a:chOff x="7533985" y="1397855"/>
            <a:chExt cx="907572" cy="461665"/>
          </a:xfrm>
        </p:grpSpPr>
        <p:sp>
          <p:nvSpPr>
            <p:cNvPr id="190" name="矩形 189"/>
            <p:cNvSpPr/>
            <p:nvPr/>
          </p:nvSpPr>
          <p:spPr>
            <a:xfrm>
              <a:off x="7588207" y="1412344"/>
              <a:ext cx="72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文字方塊 190"/>
            <p:cNvSpPr txBox="1"/>
            <p:nvPr/>
          </p:nvSpPr>
          <p:spPr>
            <a:xfrm>
              <a:off x="7533985" y="139785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t+1</a:t>
              </a:r>
              <a:endParaRPr lang="zh-TW" altLang="en-US" sz="2400" baseline="30000" dirty="0"/>
            </a:p>
          </p:txBody>
        </p:sp>
      </p:grpSp>
      <p:pic>
        <p:nvPicPr>
          <p:cNvPr id="192" name="圖片 1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921" y="3763653"/>
            <a:ext cx="371475" cy="371475"/>
          </a:xfrm>
          <a:prstGeom prst="rect">
            <a:avLst/>
          </a:prstGeom>
        </p:spPr>
      </p:pic>
      <p:pic>
        <p:nvPicPr>
          <p:cNvPr id="193" name="圖片 1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9741" y="3760119"/>
            <a:ext cx="371475" cy="371475"/>
          </a:xfrm>
          <a:prstGeom prst="rect">
            <a:avLst/>
          </a:prstGeom>
        </p:spPr>
      </p:pic>
      <p:pic>
        <p:nvPicPr>
          <p:cNvPr id="194" name="圖片 1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346" y="3760118"/>
            <a:ext cx="371475" cy="371475"/>
          </a:xfrm>
          <a:prstGeom prst="rect">
            <a:avLst/>
          </a:prstGeom>
        </p:spPr>
      </p:pic>
      <p:pic>
        <p:nvPicPr>
          <p:cNvPr id="195" name="圖片 1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5446" y="2767111"/>
            <a:ext cx="371475" cy="371475"/>
          </a:xfrm>
          <a:prstGeom prst="rect">
            <a:avLst/>
          </a:prstGeom>
        </p:spPr>
      </p:pic>
      <p:cxnSp>
        <p:nvCxnSpPr>
          <p:cNvPr id="196" name="直線單箭頭接點 195"/>
          <p:cNvCxnSpPr/>
          <p:nvPr/>
        </p:nvCxnSpPr>
        <p:spPr>
          <a:xfrm flipH="1" flipV="1">
            <a:off x="5262730" y="4141449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單箭頭接點 196"/>
          <p:cNvCxnSpPr/>
          <p:nvPr/>
        </p:nvCxnSpPr>
        <p:spPr>
          <a:xfrm flipH="1" flipV="1">
            <a:off x="5268892" y="316900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單箭頭接點 197"/>
          <p:cNvCxnSpPr>
            <a:endCxn id="185" idx="2"/>
          </p:cNvCxnSpPr>
          <p:nvPr/>
        </p:nvCxnSpPr>
        <p:spPr>
          <a:xfrm flipV="1">
            <a:off x="5513958" y="2960515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單箭頭接點 198"/>
          <p:cNvCxnSpPr>
            <a:endCxn id="177" idx="4"/>
          </p:cNvCxnSpPr>
          <p:nvPr/>
        </p:nvCxnSpPr>
        <p:spPr>
          <a:xfrm flipH="1" flipV="1">
            <a:off x="6707892" y="4164931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單箭頭接點 199"/>
          <p:cNvCxnSpPr/>
          <p:nvPr/>
        </p:nvCxnSpPr>
        <p:spPr>
          <a:xfrm flipH="1" flipV="1">
            <a:off x="6129657" y="412839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單箭頭接點 200"/>
          <p:cNvCxnSpPr/>
          <p:nvPr/>
        </p:nvCxnSpPr>
        <p:spPr>
          <a:xfrm flipH="1" flipV="1">
            <a:off x="6704929" y="311395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/>
          <p:cNvCxnSpPr>
            <a:endCxn id="177" idx="2"/>
          </p:cNvCxnSpPr>
          <p:nvPr/>
        </p:nvCxnSpPr>
        <p:spPr>
          <a:xfrm>
            <a:off x="6292055" y="3932282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單箭頭接點 202"/>
          <p:cNvCxnSpPr/>
          <p:nvPr/>
        </p:nvCxnSpPr>
        <p:spPr>
          <a:xfrm flipH="1" flipV="1">
            <a:off x="7931337" y="4101013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單箭頭接點 203"/>
          <p:cNvCxnSpPr/>
          <p:nvPr/>
        </p:nvCxnSpPr>
        <p:spPr>
          <a:xfrm flipH="1" flipV="1">
            <a:off x="7942662" y="3189684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單箭頭接點 204"/>
          <p:cNvCxnSpPr/>
          <p:nvPr/>
        </p:nvCxnSpPr>
        <p:spPr>
          <a:xfrm>
            <a:off x="6946638" y="295284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單箭頭接點 205"/>
          <p:cNvCxnSpPr/>
          <p:nvPr/>
        </p:nvCxnSpPr>
        <p:spPr>
          <a:xfrm>
            <a:off x="7505093" y="2965146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向下箭號 206"/>
          <p:cNvSpPr/>
          <p:nvPr/>
        </p:nvSpPr>
        <p:spPr>
          <a:xfrm flipV="1">
            <a:off x="7741346" y="1938435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向下箭號 207"/>
          <p:cNvSpPr/>
          <p:nvPr/>
        </p:nvSpPr>
        <p:spPr>
          <a:xfrm rot="2610135" flipV="1">
            <a:off x="7462330" y="5179371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9" name="向下箭號 208"/>
          <p:cNvSpPr/>
          <p:nvPr/>
        </p:nvSpPr>
        <p:spPr>
          <a:xfrm rot="19634133" flipV="1">
            <a:off x="6072122" y="5200164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0" name="向下箭號 209"/>
          <p:cNvSpPr/>
          <p:nvPr/>
        </p:nvSpPr>
        <p:spPr>
          <a:xfrm rot="1779305" flipV="1">
            <a:off x="6764000" y="5205553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向下箭號 210"/>
          <p:cNvSpPr/>
          <p:nvPr/>
        </p:nvSpPr>
        <p:spPr>
          <a:xfrm rot="18851723" flipV="1">
            <a:off x="5298617" y="5168007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3" name="群組 212"/>
          <p:cNvGrpSpPr/>
          <p:nvPr/>
        </p:nvGrpSpPr>
        <p:grpSpPr>
          <a:xfrm>
            <a:off x="5426810" y="5885752"/>
            <a:ext cx="907572" cy="461665"/>
            <a:chOff x="4765592" y="6396335"/>
            <a:chExt cx="907572" cy="461665"/>
          </a:xfrm>
        </p:grpSpPr>
        <p:sp>
          <p:nvSpPr>
            <p:cNvPr id="214" name="矩形 213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5" name="文字方塊 214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9" name="文字方塊 218"/>
          <p:cNvSpPr txBox="1"/>
          <p:nvPr/>
        </p:nvSpPr>
        <p:spPr>
          <a:xfrm>
            <a:off x="4503343" y="541542"/>
            <a:ext cx="3028573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Extension: “peephole”</a:t>
            </a:r>
            <a:endParaRPr lang="zh-TW" altLang="en-US" sz="2400" dirty="0"/>
          </a:p>
        </p:txBody>
      </p:sp>
      <p:grpSp>
        <p:nvGrpSpPr>
          <p:cNvPr id="220" name="群組 219"/>
          <p:cNvGrpSpPr/>
          <p:nvPr/>
        </p:nvGrpSpPr>
        <p:grpSpPr>
          <a:xfrm>
            <a:off x="1401513" y="5863537"/>
            <a:ext cx="907572" cy="461665"/>
            <a:chOff x="4765592" y="6396335"/>
            <a:chExt cx="907572" cy="461665"/>
          </a:xfrm>
        </p:grpSpPr>
        <p:sp>
          <p:nvSpPr>
            <p:cNvPr id="221" name="矩形 2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2" name="文字方塊 2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群組 101"/>
          <p:cNvGrpSpPr/>
          <p:nvPr/>
        </p:nvGrpSpPr>
        <p:grpSpPr>
          <a:xfrm>
            <a:off x="4599806" y="5873235"/>
            <a:ext cx="907572" cy="461665"/>
            <a:chOff x="4775004" y="6396335"/>
            <a:chExt cx="907572" cy="461665"/>
          </a:xfrm>
        </p:grpSpPr>
        <p:sp>
          <p:nvSpPr>
            <p:cNvPr id="103" name="矩形 102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文字方塊 103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c</a:t>
              </a:r>
              <a:r>
                <a:rPr lang="en-US" altLang="zh-TW" sz="2400" baseline="30000" dirty="0" err="1">
                  <a:solidFill>
                    <a:schemeClr val="bg1"/>
                  </a:solidFill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6" name="手繪多邊形 105"/>
          <p:cNvSpPr/>
          <p:nvPr/>
        </p:nvSpPr>
        <p:spPr>
          <a:xfrm>
            <a:off x="8192589" y="2907527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-58910" y="2943495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8" name="群組 107"/>
          <p:cNvGrpSpPr/>
          <p:nvPr/>
        </p:nvGrpSpPr>
        <p:grpSpPr>
          <a:xfrm>
            <a:off x="486959" y="5850146"/>
            <a:ext cx="907572" cy="461665"/>
            <a:chOff x="4775004" y="6396335"/>
            <a:chExt cx="907572" cy="461665"/>
          </a:xfrm>
        </p:grpSpPr>
        <p:sp>
          <p:nvSpPr>
            <p:cNvPr id="109" name="矩形 108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1" name="手繪多邊形 110"/>
          <p:cNvSpPr/>
          <p:nvPr/>
        </p:nvSpPr>
        <p:spPr>
          <a:xfrm>
            <a:off x="4159579" y="3012158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群組 116"/>
          <p:cNvGrpSpPr/>
          <p:nvPr/>
        </p:nvGrpSpPr>
        <p:grpSpPr>
          <a:xfrm>
            <a:off x="4155655" y="2078942"/>
            <a:ext cx="907572" cy="461665"/>
            <a:chOff x="4775004" y="6396335"/>
            <a:chExt cx="907572" cy="461665"/>
          </a:xfrm>
        </p:grpSpPr>
        <p:sp>
          <p:nvSpPr>
            <p:cNvPr id="118" name="矩形 117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c</a:t>
              </a:r>
              <a:r>
                <a:rPr lang="en-US" altLang="zh-TW" sz="2400" baseline="30000" dirty="0" err="1">
                  <a:solidFill>
                    <a:schemeClr val="bg1"/>
                  </a:solidFill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群組 119"/>
          <p:cNvGrpSpPr/>
          <p:nvPr/>
        </p:nvGrpSpPr>
        <p:grpSpPr>
          <a:xfrm>
            <a:off x="8336918" y="2096100"/>
            <a:ext cx="907572" cy="461665"/>
            <a:chOff x="4775004" y="6396335"/>
            <a:chExt cx="907572" cy="461665"/>
          </a:xfrm>
        </p:grpSpPr>
        <p:sp>
          <p:nvSpPr>
            <p:cNvPr id="121" name="矩形 1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文字方塊 121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t+1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手繪多邊形 2"/>
          <p:cNvSpPr/>
          <p:nvPr/>
        </p:nvSpPr>
        <p:spPr>
          <a:xfrm>
            <a:off x="2656114" y="233594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手繪多邊形 122"/>
          <p:cNvSpPr/>
          <p:nvPr/>
        </p:nvSpPr>
        <p:spPr>
          <a:xfrm>
            <a:off x="6758538" y="2329104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手繪多邊形 3"/>
          <p:cNvSpPr/>
          <p:nvPr/>
        </p:nvSpPr>
        <p:spPr>
          <a:xfrm>
            <a:off x="362857" y="2481943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手繪多邊形 123"/>
          <p:cNvSpPr/>
          <p:nvPr/>
        </p:nvSpPr>
        <p:spPr>
          <a:xfrm>
            <a:off x="4520854" y="2518218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>
            <a:off x="754743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手繪多邊形 124"/>
          <p:cNvSpPr/>
          <p:nvPr/>
        </p:nvSpPr>
        <p:spPr>
          <a:xfrm rot="523080">
            <a:off x="4885987" y="2356876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手繪多邊形 125"/>
          <p:cNvSpPr/>
          <p:nvPr/>
        </p:nvSpPr>
        <p:spPr>
          <a:xfrm>
            <a:off x="8784519" y="2564610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文本框 126"/>
          <p:cNvSpPr txBox="1"/>
          <p:nvPr/>
        </p:nvSpPr>
        <p:spPr>
          <a:xfrm>
            <a:off x="89749" y="6397568"/>
            <a:ext cx="1369286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一层隐藏层</a:t>
            </a:r>
          </a:p>
        </p:txBody>
      </p:sp>
    </p:spTree>
    <p:extLst>
      <p:ext uri="{BB962C8B-B14F-4D97-AF65-F5344CB8AC3E}">
        <p14:creationId xmlns:p14="http://schemas.microsoft.com/office/powerpoint/2010/main" val="233744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5" grpId="0" animBg="1"/>
      <p:bldP spid="179" grpId="0" animBg="1"/>
      <p:bldP spid="180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9" grpId="0" animBg="1"/>
      <p:bldP spid="106" grpId="0" animBg="1"/>
      <p:bldP spid="107" grpId="0" animBg="1"/>
      <p:bldP spid="111" grpId="0" animBg="1"/>
      <p:bldP spid="3" grpId="0" animBg="1"/>
      <p:bldP spid="123" grpId="0" animBg="1"/>
      <p:bldP spid="4" grpId="0" animBg="1"/>
      <p:bldP spid="124" grpId="0" animBg="1"/>
      <p:bldP spid="125" grpId="0" animBg="1"/>
      <p:bldP spid="1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scontent-tpe1-1.xx.fbcdn.net/hphotos-xlp1/v/t1.0-9/12802730_1243181679030124_7035589789981321351_n.jpg?oh=ca916a08d25b394c6012f0b2df1f518a&amp;oe=5783CA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4" y="-1"/>
            <a:ext cx="5820505" cy="646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57174" y="260493"/>
            <a:ext cx="2457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Multiple-layer</a:t>
            </a:r>
          </a:p>
          <a:p>
            <a:r>
              <a:rPr lang="en-US" altLang="zh-TW" sz="2800" b="1" i="1" u="sng" dirty="0"/>
              <a:t>LSTM</a:t>
            </a:r>
            <a:endParaRPr lang="zh-TW" altLang="en-US" sz="2800" b="1" i="1" u="sng" dirty="0"/>
          </a:p>
        </p:txBody>
      </p:sp>
      <p:sp>
        <p:nvSpPr>
          <p:cNvPr id="6" name="文字方塊 5"/>
          <p:cNvSpPr txBox="1"/>
          <p:nvPr/>
        </p:nvSpPr>
        <p:spPr>
          <a:xfrm>
            <a:off x="575366" y="4820463"/>
            <a:ext cx="2345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This is quite standard now.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1229228" y="2507432"/>
            <a:ext cx="6858000" cy="86836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dirty="0"/>
              <a:t>Don’t worry if you cannot understand this.</a:t>
            </a:r>
            <a:r>
              <a:rPr lang="zh-TW" altLang="en-US" dirty="0"/>
              <a:t> </a:t>
            </a:r>
            <a:r>
              <a:rPr lang="en-US" altLang="zh-TW" dirty="0" err="1"/>
              <a:t>Keras</a:t>
            </a:r>
            <a:r>
              <a:rPr lang="en-US" altLang="zh-TW" dirty="0"/>
              <a:t> can handle it.</a:t>
            </a: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229228" y="3636711"/>
            <a:ext cx="6858000" cy="86836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dirty="0" err="1"/>
              <a:t>Keras</a:t>
            </a:r>
            <a:r>
              <a:rPr lang="en-US" altLang="zh-TW" dirty="0"/>
              <a:t> supports </a:t>
            </a:r>
          </a:p>
          <a:p>
            <a:pPr marL="0" indent="0" algn="ctr">
              <a:buNone/>
            </a:pPr>
            <a:r>
              <a:rPr lang="en-US" altLang="zh-TW" dirty="0"/>
              <a:t>“LSTM”, “GRU”, “</a:t>
            </a:r>
            <a:r>
              <a:rPr lang="en-US" altLang="zh-TW" dirty="0" err="1"/>
              <a:t>SimpleRNN</a:t>
            </a:r>
            <a:r>
              <a:rPr lang="en-US" altLang="zh-TW" dirty="0"/>
              <a:t>” layers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7456" y="6144062"/>
            <a:ext cx="2537168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多层隐藏层；观察每个隐藏中的某一个</a:t>
            </a:r>
            <a:r>
              <a:rPr lang="en-US" altLang="zh-CN" b="1" dirty="0"/>
              <a:t>LSTM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860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1695854" y="462221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1714903" y="347400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1695854" y="2352648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4465952" y="4607811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4485001" y="349410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2942070" y="3449788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4485001" y="2360182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7282742" y="4614029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7301791" y="3500324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5758860" y="3494106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7324744" y="2379134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向上箭號 75"/>
          <p:cNvSpPr/>
          <p:nvPr/>
        </p:nvSpPr>
        <p:spPr>
          <a:xfrm>
            <a:off x="2040055" y="3970930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向上箭號 76"/>
          <p:cNvSpPr/>
          <p:nvPr/>
        </p:nvSpPr>
        <p:spPr>
          <a:xfrm>
            <a:off x="2040056" y="2827346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/>
          <p:cNvSpPr txBox="1"/>
          <p:nvPr/>
        </p:nvSpPr>
        <p:spPr>
          <a:xfrm>
            <a:off x="3064934" y="2874987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9" name="手繪多邊形 78"/>
          <p:cNvSpPr/>
          <p:nvPr/>
        </p:nvSpPr>
        <p:spPr>
          <a:xfrm flipH="1">
            <a:off x="2775853" y="3218656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/>
          <p:cNvSpPr txBox="1"/>
          <p:nvPr/>
        </p:nvSpPr>
        <p:spPr>
          <a:xfrm>
            <a:off x="5831923" y="2874987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1830182" y="459730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4571215" y="460781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7410958" y="460429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1779607" y="23387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4591464" y="231993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7455170" y="234419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8" name="向上箭號 87"/>
          <p:cNvSpPr/>
          <p:nvPr/>
        </p:nvSpPr>
        <p:spPr>
          <a:xfrm>
            <a:off x="4835070" y="399775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向上箭號 88"/>
          <p:cNvSpPr/>
          <p:nvPr/>
        </p:nvSpPr>
        <p:spPr>
          <a:xfrm>
            <a:off x="4835071" y="285417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向上箭號 89"/>
          <p:cNvSpPr/>
          <p:nvPr/>
        </p:nvSpPr>
        <p:spPr>
          <a:xfrm>
            <a:off x="7652785" y="4001826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向上箭號 91"/>
          <p:cNvSpPr/>
          <p:nvPr/>
        </p:nvSpPr>
        <p:spPr>
          <a:xfrm>
            <a:off x="7652786" y="2858242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弧形箭號 (上彎) 113"/>
          <p:cNvSpPr/>
          <p:nvPr/>
        </p:nvSpPr>
        <p:spPr>
          <a:xfrm>
            <a:off x="3497274" y="3925613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6" name="弧形箭號 (上彎) 115"/>
          <p:cNvSpPr/>
          <p:nvPr/>
        </p:nvSpPr>
        <p:spPr>
          <a:xfrm>
            <a:off x="6230955" y="3930875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8" name="手繪多邊形 117"/>
          <p:cNvSpPr/>
          <p:nvPr/>
        </p:nvSpPr>
        <p:spPr>
          <a:xfrm flipH="1">
            <a:off x="5538639" y="3211694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7873340" y="4119357"/>
            <a:ext cx="64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W</a:t>
            </a:r>
            <a:r>
              <a:rPr lang="en-US" altLang="zh-TW" sz="2800" baseline="30000" dirty="0"/>
              <a:t>i</a:t>
            </a:r>
            <a:endParaRPr lang="zh-TW" altLang="en-US" sz="2800" baseline="30000" dirty="0"/>
          </a:p>
        </p:txBody>
      </p:sp>
      <p:sp>
        <p:nvSpPr>
          <p:cNvPr id="127" name="文字方塊 126"/>
          <p:cNvSpPr txBox="1"/>
          <p:nvPr/>
        </p:nvSpPr>
        <p:spPr>
          <a:xfrm>
            <a:off x="2134695" y="309899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28" name="文字方塊 127"/>
          <p:cNvSpPr txBox="1"/>
          <p:nvPr/>
        </p:nvSpPr>
        <p:spPr>
          <a:xfrm>
            <a:off x="3126652" y="342892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29" name="文字方塊 128"/>
          <p:cNvSpPr txBox="1"/>
          <p:nvPr/>
        </p:nvSpPr>
        <p:spPr>
          <a:xfrm>
            <a:off x="5896298" y="346682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30" name="文字方塊 129"/>
          <p:cNvSpPr txBox="1"/>
          <p:nvPr/>
        </p:nvSpPr>
        <p:spPr>
          <a:xfrm>
            <a:off x="5066839" y="3118920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7897680" y="3110538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132" name="矩形 131"/>
          <p:cNvSpPr/>
          <p:nvPr/>
        </p:nvSpPr>
        <p:spPr>
          <a:xfrm>
            <a:off x="2309215" y="5688537"/>
            <a:ext cx="5730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Suzhou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sp>
        <p:nvSpPr>
          <p:cNvPr id="134" name="圓角矩形圖說文字 133"/>
          <p:cNvSpPr/>
          <p:nvPr/>
        </p:nvSpPr>
        <p:spPr>
          <a:xfrm>
            <a:off x="2577541" y="5667632"/>
            <a:ext cx="5320139" cy="511860"/>
          </a:xfrm>
          <a:prstGeom prst="wedgeRoundRectCallout">
            <a:avLst>
              <a:gd name="adj1" fmla="val -55696"/>
              <a:gd name="adj2" fmla="val 4278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5" name="直線單箭頭接點 134"/>
          <p:cNvCxnSpPr>
            <a:endCxn id="82" idx="2"/>
          </p:cNvCxnSpPr>
          <p:nvPr/>
        </p:nvCxnSpPr>
        <p:spPr>
          <a:xfrm flipH="1" flipV="1">
            <a:off x="2283968" y="5058968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/>
          <p:cNvCxnSpPr/>
          <p:nvPr/>
        </p:nvCxnSpPr>
        <p:spPr>
          <a:xfrm flipV="1">
            <a:off x="4184446" y="5036278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/>
          <p:cNvCxnSpPr/>
          <p:nvPr/>
        </p:nvCxnSpPr>
        <p:spPr>
          <a:xfrm flipV="1">
            <a:off x="5149015" y="5075794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15905" y="5358762"/>
            <a:ext cx="181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</a:t>
            </a:r>
          </a:p>
          <a:p>
            <a:r>
              <a:rPr lang="en-US" altLang="zh-TW" sz="2400" dirty="0"/>
              <a:t>Sentences: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6608" y="516"/>
            <a:ext cx="28554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Learning Target</a:t>
            </a:r>
            <a:endParaRPr lang="zh-TW" altLang="en-US" sz="3200" b="1" i="1" u="sng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2766556" y="6256014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4769189" y="6271136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871510" y="6256013"/>
            <a:ext cx="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236107" y="1182342"/>
            <a:ext cx="2020069" cy="458825"/>
            <a:chOff x="1270360" y="1184930"/>
            <a:chExt cx="2020069" cy="458825"/>
          </a:xfrm>
        </p:grpSpPr>
        <p:sp>
          <p:nvSpPr>
            <p:cNvPr id="9" name="矩形 8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45" name="橢圓 144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46" name="橢圓 145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47" name="群組 146"/>
          <p:cNvGrpSpPr/>
          <p:nvPr/>
        </p:nvGrpSpPr>
        <p:grpSpPr>
          <a:xfrm>
            <a:off x="6887645" y="1228524"/>
            <a:ext cx="2020069" cy="458825"/>
            <a:chOff x="1270360" y="1184930"/>
            <a:chExt cx="2020069" cy="458825"/>
          </a:xfrm>
        </p:grpSpPr>
        <p:sp>
          <p:nvSpPr>
            <p:cNvPr id="148" name="矩形 147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9" name="橢圓 148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50" name="橢圓 149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51" name="橢圓 150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52" name="群組 151"/>
          <p:cNvGrpSpPr/>
          <p:nvPr/>
        </p:nvGrpSpPr>
        <p:grpSpPr>
          <a:xfrm>
            <a:off x="4083794" y="1221842"/>
            <a:ext cx="2020069" cy="458825"/>
            <a:chOff x="1270360" y="1184930"/>
            <a:chExt cx="2020069" cy="458825"/>
          </a:xfrm>
        </p:grpSpPr>
        <p:sp>
          <p:nvSpPr>
            <p:cNvPr id="153" name="矩形 152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4" name="橢圓 153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55" name="橢圓 154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56" name="橢圓 155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2" name="上-下雙向箭號 11"/>
          <p:cNvSpPr/>
          <p:nvPr/>
        </p:nvSpPr>
        <p:spPr>
          <a:xfrm>
            <a:off x="2007031" y="1680911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上-下雙向箭號 156"/>
          <p:cNvSpPr/>
          <p:nvPr/>
        </p:nvSpPr>
        <p:spPr>
          <a:xfrm>
            <a:off x="4830745" y="1702587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上-下雙向箭號 157"/>
          <p:cNvSpPr/>
          <p:nvPr/>
        </p:nvSpPr>
        <p:spPr>
          <a:xfrm>
            <a:off x="7654459" y="1689910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216789" y="599122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59" name="文字方塊 158"/>
          <p:cNvSpPr txBox="1"/>
          <p:nvPr/>
        </p:nvSpPr>
        <p:spPr>
          <a:xfrm>
            <a:off x="4839169" y="589484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0" name="文字方塊 159"/>
          <p:cNvSpPr txBox="1"/>
          <p:nvPr/>
        </p:nvSpPr>
        <p:spPr>
          <a:xfrm>
            <a:off x="7662867" y="623783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</a:t>
            </a:r>
            <a:endParaRPr lang="zh-TW" altLang="en-US" sz="2400" dirty="0"/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2269508" y="957645"/>
            <a:ext cx="308033" cy="314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>
            <a:endCxn id="159" idx="2"/>
          </p:cNvCxnSpPr>
          <p:nvPr/>
        </p:nvCxnSpPr>
        <p:spPr>
          <a:xfrm flipV="1">
            <a:off x="5078324" y="1051149"/>
            <a:ext cx="224918" cy="2855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/>
          <p:cNvCxnSpPr/>
          <p:nvPr/>
        </p:nvCxnSpPr>
        <p:spPr>
          <a:xfrm flipV="1">
            <a:off x="7908956" y="973863"/>
            <a:ext cx="184798" cy="323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621164" y="1075129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3" name="文字方塊 162"/>
          <p:cNvSpPr txBox="1"/>
          <p:nvPr/>
        </p:nvSpPr>
        <p:spPr>
          <a:xfrm>
            <a:off x="2368940" y="1081752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4" name="文字方塊 163"/>
          <p:cNvSpPr txBox="1"/>
          <p:nvPr/>
        </p:nvSpPr>
        <p:spPr>
          <a:xfrm>
            <a:off x="4450672" y="1119651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5" name="文字方塊 164"/>
          <p:cNvSpPr txBox="1"/>
          <p:nvPr/>
        </p:nvSpPr>
        <p:spPr>
          <a:xfrm>
            <a:off x="5227894" y="1126246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6" name="文字方塊 165"/>
          <p:cNvSpPr txBox="1"/>
          <p:nvPr/>
        </p:nvSpPr>
        <p:spPr>
          <a:xfrm>
            <a:off x="7268331" y="1161773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7" name="文字方塊 166"/>
          <p:cNvSpPr txBox="1"/>
          <p:nvPr/>
        </p:nvSpPr>
        <p:spPr>
          <a:xfrm>
            <a:off x="7986871" y="1142756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8" name="文字方塊 167"/>
          <p:cNvSpPr txBox="1"/>
          <p:nvPr/>
        </p:nvSpPr>
        <p:spPr>
          <a:xfrm>
            <a:off x="5874928" y="6266902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6960839" y="6266789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9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 animBg="1"/>
      <p:bldP spid="5" grpId="0"/>
      <p:bldP spid="141" grpId="0"/>
      <p:bldP spid="142" grpId="0"/>
      <p:bldP spid="143" grpId="0"/>
      <p:bldP spid="12" grpId="0" animBg="1"/>
      <p:bldP spid="157" grpId="0" animBg="1"/>
      <p:bldP spid="158" grpId="0" animBg="1"/>
      <p:bldP spid="13" grpId="0"/>
      <p:bldP spid="159" grpId="0"/>
      <p:bldP spid="160" grpId="0"/>
      <p:bldP spid="19" grpId="0"/>
      <p:bldP spid="163" grpId="0"/>
      <p:bldP spid="164" grpId="0"/>
      <p:bldP spid="165" grpId="0"/>
      <p:bldP spid="166" grpId="0"/>
      <p:bldP spid="167" grpId="0"/>
      <p:bldP spid="168" grpId="0"/>
      <p:bldP spid="16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196"/>
            <a:ext cx="9173034" cy="521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1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38213"/>
            <a:ext cx="8991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371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43937" y="2008451"/>
            <a:ext cx="335661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/>
              <a:t>Backpropagation through time (BPTT)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917473" y="5450931"/>
                <a:ext cx="29976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73" y="5450931"/>
                <a:ext cx="299768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單箭頭接點 49"/>
          <p:cNvCxnSpPr/>
          <p:nvPr/>
        </p:nvCxnSpPr>
        <p:spPr>
          <a:xfrm rot="16200000">
            <a:off x="7141438" y="2224549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rot="16200000">
            <a:off x="5494452" y="2192198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/>
          <p:cNvGrpSpPr/>
          <p:nvPr/>
        </p:nvGrpSpPr>
        <p:grpSpPr>
          <a:xfrm>
            <a:off x="5629375" y="5446783"/>
            <a:ext cx="342900" cy="461962"/>
            <a:chOff x="1882729" y="2137119"/>
            <a:chExt cx="342900" cy="461962"/>
          </a:xfrm>
        </p:grpSpPr>
        <p:sp>
          <p:nvSpPr>
            <p:cNvPr id="53" name="矩形 52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2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5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群組 54"/>
          <p:cNvGrpSpPr/>
          <p:nvPr/>
        </p:nvGrpSpPr>
        <p:grpSpPr>
          <a:xfrm>
            <a:off x="7236639" y="5477908"/>
            <a:ext cx="376238" cy="461963"/>
            <a:chOff x="1876911" y="2719848"/>
            <a:chExt cx="376238" cy="461963"/>
          </a:xfrm>
        </p:grpSpPr>
        <p:sp>
          <p:nvSpPr>
            <p:cNvPr id="56" name="矩形 55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3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" name="橢圓 57"/>
          <p:cNvSpPr/>
          <p:nvPr/>
        </p:nvSpPr>
        <p:spPr>
          <a:xfrm rot="16200000">
            <a:off x="5565551" y="3870119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 rot="16200000">
            <a:off x="7113246" y="391043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 rot="16200000">
            <a:off x="5531877" y="219219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 rot="16200000">
            <a:off x="7104553" y="22023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2" name="群組 61"/>
          <p:cNvGrpSpPr/>
          <p:nvPr/>
        </p:nvGrpSpPr>
        <p:grpSpPr>
          <a:xfrm rot="16200000">
            <a:off x="6106623" y="4175898"/>
            <a:ext cx="1037222" cy="1638300"/>
            <a:chOff x="1013669" y="3459098"/>
            <a:chExt cx="1588876" cy="1638300"/>
          </a:xfrm>
        </p:grpSpPr>
        <p:cxnSp>
          <p:nvCxnSpPr>
            <p:cNvPr id="63" name="直線單箭頭接點 62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群組 63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5" name="直線單箭頭接點 64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021505"/>
              </p:ext>
            </p:extLst>
          </p:nvPr>
        </p:nvGraphicFramePr>
        <p:xfrm>
          <a:off x="7279559" y="1324995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4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9559" y="1324995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583721"/>
              </p:ext>
            </p:extLst>
          </p:nvPr>
        </p:nvGraphicFramePr>
        <p:xfrm>
          <a:off x="5696097" y="1328411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5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6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6097" y="1328411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" name="群組 69"/>
          <p:cNvGrpSpPr/>
          <p:nvPr/>
        </p:nvGrpSpPr>
        <p:grpSpPr>
          <a:xfrm>
            <a:off x="2136439" y="3855067"/>
            <a:ext cx="342900" cy="461962"/>
            <a:chOff x="1882729" y="2137119"/>
            <a:chExt cx="342900" cy="461962"/>
          </a:xfrm>
        </p:grpSpPr>
        <p:sp>
          <p:nvSpPr>
            <p:cNvPr id="71" name="矩形 70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2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6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7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" name="群組 72"/>
          <p:cNvGrpSpPr/>
          <p:nvPr/>
        </p:nvGrpSpPr>
        <p:grpSpPr>
          <a:xfrm>
            <a:off x="3743703" y="3857102"/>
            <a:ext cx="391033" cy="461963"/>
            <a:chOff x="1876911" y="2719786"/>
            <a:chExt cx="391033" cy="461963"/>
          </a:xfrm>
        </p:grpSpPr>
        <p:sp>
          <p:nvSpPr>
            <p:cNvPr id="74" name="矩形 73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5" name="Object 12"/>
            <p:cNvGraphicFramePr>
              <a:graphicFrameLocks noChangeAspect="1"/>
            </p:cNvGraphicFramePr>
            <p:nvPr/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7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7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6" name="群組 75"/>
          <p:cNvGrpSpPr/>
          <p:nvPr/>
        </p:nvGrpSpPr>
        <p:grpSpPr>
          <a:xfrm rot="16200000">
            <a:off x="6106623" y="2513373"/>
            <a:ext cx="1037222" cy="1638300"/>
            <a:chOff x="1013669" y="3459098"/>
            <a:chExt cx="1588876" cy="1638300"/>
          </a:xfrm>
        </p:grpSpPr>
        <p:cxnSp>
          <p:nvCxnSpPr>
            <p:cNvPr id="77" name="直線單箭頭接點 7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群組 7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79" name="直線單箭頭接點 7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8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手繪多邊形 81"/>
          <p:cNvSpPr/>
          <p:nvPr/>
        </p:nvSpPr>
        <p:spPr>
          <a:xfrm>
            <a:off x="3928626" y="4298637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手繪多邊形 82"/>
          <p:cNvSpPr/>
          <p:nvPr/>
        </p:nvSpPr>
        <p:spPr>
          <a:xfrm>
            <a:off x="3915926" y="4311337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手繪多邊形 83"/>
          <p:cNvSpPr/>
          <p:nvPr/>
        </p:nvSpPr>
        <p:spPr>
          <a:xfrm>
            <a:off x="2303026" y="4298637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手繪多邊形 84"/>
          <p:cNvSpPr/>
          <p:nvPr/>
        </p:nvSpPr>
        <p:spPr>
          <a:xfrm>
            <a:off x="2315726" y="4298637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手繪多邊形 85"/>
          <p:cNvSpPr/>
          <p:nvPr/>
        </p:nvSpPr>
        <p:spPr>
          <a:xfrm>
            <a:off x="5609382" y="230152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手繪多邊形 86"/>
          <p:cNvSpPr/>
          <p:nvPr/>
        </p:nvSpPr>
        <p:spPr>
          <a:xfrm>
            <a:off x="7193730" y="231958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手繪多邊形 87"/>
          <p:cNvSpPr/>
          <p:nvPr/>
        </p:nvSpPr>
        <p:spPr>
          <a:xfrm>
            <a:off x="7213381" y="4004460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5642074" y="3983333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2341394" y="320130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2663392" y="3023038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copy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2" name="手繪多邊形 91"/>
          <p:cNvSpPr/>
          <p:nvPr/>
        </p:nvSpPr>
        <p:spPr>
          <a:xfrm>
            <a:off x="3952793" y="3199906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/>
              <p:cNvSpPr txBox="1"/>
              <p:nvPr/>
            </p:nvSpPr>
            <p:spPr>
              <a:xfrm>
                <a:off x="4288249" y="4805143"/>
                <a:ext cx="3567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3" name="文字方塊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249" y="4805143"/>
                <a:ext cx="356764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線單箭頭接點 94"/>
          <p:cNvCxnSpPr/>
          <p:nvPr/>
        </p:nvCxnSpPr>
        <p:spPr>
          <a:xfrm flipH="1">
            <a:off x="2792079" y="5121752"/>
            <a:ext cx="1075654" cy="316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97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Unfortunately ……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RNN-based network is not always easy to learn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49" y="2682401"/>
            <a:ext cx="7384702" cy="403555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022649" y="2316632"/>
            <a:ext cx="5559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experiments on Language modeling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798788" y="4691998"/>
            <a:ext cx="96297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Lucky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864130" y="3668699"/>
            <a:ext cx="159356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sometimes</a:t>
            </a:r>
            <a:endParaRPr lang="zh-TW" altLang="en-US" sz="2400" dirty="0"/>
          </a:p>
        </p:txBody>
      </p:sp>
      <p:sp>
        <p:nvSpPr>
          <p:cNvPr id="11" name="向下箭號 10"/>
          <p:cNvSpPr/>
          <p:nvPr/>
        </p:nvSpPr>
        <p:spPr>
          <a:xfrm>
            <a:off x="7001064" y="5192145"/>
            <a:ext cx="580836" cy="3411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5400000">
            <a:off x="5335682" y="3754894"/>
            <a:ext cx="580836" cy="3411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 rot="16200000">
            <a:off x="334388" y="4103822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Total Loss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946017" y="6272520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Epoch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4299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5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error surface is rough.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12" y="1690689"/>
            <a:ext cx="6842875" cy="463366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267200" y="6036578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90733" y="5372643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" name="文字方塊 8"/>
          <p:cNvSpPr txBox="1"/>
          <p:nvPr/>
        </p:nvSpPr>
        <p:spPr>
          <a:xfrm rot="5400000">
            <a:off x="7049654" y="3967880"/>
            <a:ext cx="1509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Cost</a:t>
            </a:r>
            <a:endParaRPr lang="zh-TW" altLang="en-US" sz="2400" baseline="300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0659">
            <a:off x="5359400" y="3081727"/>
            <a:ext cx="958851" cy="958851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4438649" y="4437350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962399" y="4608997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3429105" y="4759674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955828" y="2590447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 rot="21409801">
            <a:off x="3155829" y="2693104"/>
            <a:ext cx="815340" cy="1935480"/>
          </a:xfrm>
          <a:custGeom>
            <a:avLst/>
            <a:gdLst>
              <a:gd name="connsiteX0" fmla="*/ 815340 w 815340"/>
              <a:gd name="connsiteY0" fmla="*/ 1935480 h 1935480"/>
              <a:gd name="connsiteX1" fmla="*/ 670560 w 815340"/>
              <a:gd name="connsiteY1" fmla="*/ 982980 h 1935480"/>
              <a:gd name="connsiteX2" fmla="*/ 0 w 815340"/>
              <a:gd name="connsiteY2" fmla="*/ 0 h 19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340" h="1935480">
                <a:moveTo>
                  <a:pt x="815340" y="1935480"/>
                </a:moveTo>
                <a:cubicBezTo>
                  <a:pt x="810895" y="1620520"/>
                  <a:pt x="806450" y="1305560"/>
                  <a:pt x="670560" y="982980"/>
                </a:cubicBezTo>
                <a:cubicBezTo>
                  <a:pt x="534670" y="660400"/>
                  <a:pt x="267335" y="330200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602005" y="1776016"/>
            <a:ext cx="3433313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error surface is either very flat or very steep.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5305026" y="4621966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755221" y="4817865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4221927" y="4968542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305168" y="3711039"/>
            <a:ext cx="93993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Clipping 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668069" y="6125664"/>
            <a:ext cx="3124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TW" dirty="0">
                <a:solidFill>
                  <a:srgbClr val="0000FF"/>
                </a:solidFill>
              </a:rPr>
              <a:t>[Razvan Pascanu, ICML’13]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 rot="5400000" flipH="1">
            <a:off x="7090683" y="4067180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Total Loss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6418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" grpId="0" animBg="1"/>
      <p:bldP spid="13" grpId="0" animBg="1"/>
      <p:bldP spid="15" grpId="0" animBg="1"/>
      <p:bldP spid="12" grpId="0" animBg="1"/>
      <p:bldP spid="12" grpId="1" animBg="1"/>
      <p:bldP spid="5" grpId="0" animBg="1"/>
      <p:bldP spid="5" grpId="1" animBg="1"/>
      <p:bldP spid="10" grpId="0" animBg="1"/>
      <p:bldP spid="16" grpId="0" animBg="1"/>
      <p:bldP spid="17" grpId="0" animBg="1"/>
      <p:bldP spid="18" grpId="0" animBg="1"/>
      <p:bldP spid="11" grpId="0" animBg="1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417655" y="2476945"/>
            <a:ext cx="4557416" cy="87345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02200" y="1480893"/>
            <a:ext cx="4572870" cy="8734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Why? 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2501930" y="4988981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66500" y="6139310"/>
            <a:ext cx="390525" cy="4028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613321" y="395118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rot="16200000">
            <a:off x="2578270" y="5860842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2827245" y="4398620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4077258" y="4988981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241828" y="6139310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3412891" y="5240631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4188649" y="395118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cxnSp>
        <p:nvCxnSpPr>
          <p:cNvPr id="39" name="直線單箭頭接點 38"/>
          <p:cNvCxnSpPr/>
          <p:nvPr/>
        </p:nvCxnSpPr>
        <p:spPr>
          <a:xfrm>
            <a:off x="3230592" y="5320239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rot="16200000">
            <a:off x="4153598" y="5860842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4402573" y="4398620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/>
          <p:cNvSpPr/>
          <p:nvPr/>
        </p:nvSpPr>
        <p:spPr>
          <a:xfrm>
            <a:off x="5618184" y="4971594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5782754" y="6121923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4953817" y="5223244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729575" y="3933802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4771518" y="5302852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rot="16200000">
            <a:off x="5694524" y="5843455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5943499" y="4381233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橢圓 51"/>
          <p:cNvSpPr/>
          <p:nvPr/>
        </p:nvSpPr>
        <p:spPr>
          <a:xfrm>
            <a:off x="7718446" y="4971594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7883016" y="6121923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054079" y="5223244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746293" y="3933802"/>
            <a:ext cx="99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1000</a:t>
            </a:r>
            <a:endParaRPr lang="zh-TW" altLang="en-US" sz="2400" baseline="30000" dirty="0"/>
          </a:p>
        </p:txBody>
      </p:sp>
      <p:cxnSp>
        <p:nvCxnSpPr>
          <p:cNvPr id="57" name="直線單箭頭接點 56"/>
          <p:cNvCxnSpPr/>
          <p:nvPr/>
        </p:nvCxnSpPr>
        <p:spPr>
          <a:xfrm>
            <a:off x="6871780" y="5302852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rot="16200000">
            <a:off x="7794786" y="5843455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8043761" y="4381233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156346" y="4971594"/>
            <a:ext cx="82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03574" y="1473757"/>
                <a:ext cx="875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74" y="1473757"/>
                <a:ext cx="87568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167" r="-833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605371" y="1950512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=1.01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71" y="1950512"/>
                <a:ext cx="127804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381" r="-5714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向右箭號 9"/>
          <p:cNvSpPr/>
          <p:nvPr/>
        </p:nvSpPr>
        <p:spPr>
          <a:xfrm>
            <a:off x="2110083" y="1567546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右箭號 69"/>
          <p:cNvSpPr/>
          <p:nvPr/>
        </p:nvSpPr>
        <p:spPr>
          <a:xfrm>
            <a:off x="2115342" y="2055675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2958835" y="1469277"/>
                <a:ext cx="13510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835" y="1469277"/>
                <a:ext cx="135107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955" r="-495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/>
          <p:nvPr/>
        </p:nvCxnSpPr>
        <p:spPr>
          <a:xfrm flipH="1">
            <a:off x="2622530" y="5108407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>
            <a:off x="4220134" y="5118122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 flipH="1">
            <a:off x="5736085" y="5072083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H="1">
            <a:off x="7869129" y="5080810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2947527" y="1930488"/>
                <a:ext cx="20275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27" y="1930488"/>
                <a:ext cx="202754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313" t="-1667" r="-3313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620827" y="2482112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=0.99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27" y="2482112"/>
                <a:ext cx="127804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871" r="-574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639877" y="2977917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77" y="2977917"/>
                <a:ext cx="127804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857" r="-523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向右箭號 77"/>
          <p:cNvSpPr/>
          <p:nvPr/>
        </p:nvSpPr>
        <p:spPr>
          <a:xfrm>
            <a:off x="2144589" y="2575901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向右箭號 78"/>
          <p:cNvSpPr/>
          <p:nvPr/>
        </p:nvSpPr>
        <p:spPr>
          <a:xfrm>
            <a:off x="2149848" y="3083080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2948021" y="2458107"/>
                <a:ext cx="1347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021" y="2458107"/>
                <a:ext cx="134786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4977" r="-497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2947527" y="2992399"/>
                <a:ext cx="1347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27" y="2992399"/>
                <a:ext cx="1347869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4977" r="-497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字方塊 59"/>
          <p:cNvSpPr txBox="1"/>
          <p:nvPr/>
        </p:nvSpPr>
        <p:spPr>
          <a:xfrm>
            <a:off x="2746585" y="4517803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4321913" y="4517803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5862839" y="450041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963101" y="450041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132706" y="1481060"/>
                <a:ext cx="1428171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Large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706" y="1481060"/>
                <a:ext cx="1428171" cy="830997"/>
              </a:xfrm>
              <a:prstGeom prst="rect">
                <a:avLst/>
              </a:prstGeom>
              <a:blipFill rotWithShape="0">
                <a:blip r:embed="rId11"/>
                <a:stretch>
                  <a:fillRect t="-25547" r="-18298" b="-1051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83"/>
          <p:cNvSpPr txBox="1"/>
          <p:nvPr/>
        </p:nvSpPr>
        <p:spPr>
          <a:xfrm>
            <a:off x="6987755" y="1482208"/>
            <a:ext cx="1904768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Small Learning rate?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085000" y="2519325"/>
                <a:ext cx="1428171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small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000" y="2519325"/>
                <a:ext cx="1428171" cy="830997"/>
              </a:xfrm>
              <a:prstGeom prst="rect">
                <a:avLst/>
              </a:prstGeom>
              <a:blipFill rotWithShape="0">
                <a:blip r:embed="rId12"/>
                <a:stretch>
                  <a:fillRect t="-25362" r="-20851" b="-1036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字方塊 85"/>
          <p:cNvSpPr txBox="1"/>
          <p:nvPr/>
        </p:nvSpPr>
        <p:spPr>
          <a:xfrm>
            <a:off x="6987755" y="2553489"/>
            <a:ext cx="1904768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Large Learning rate?</a:t>
            </a:r>
            <a:endParaRPr lang="zh-TW" altLang="en-US" sz="2400" dirty="0"/>
          </a:p>
        </p:txBody>
      </p:sp>
      <p:sp>
        <p:nvSpPr>
          <p:cNvPr id="16" name="向右箭號 15"/>
          <p:cNvSpPr/>
          <p:nvPr/>
        </p:nvSpPr>
        <p:spPr>
          <a:xfrm>
            <a:off x="6560877" y="1722492"/>
            <a:ext cx="477630" cy="399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向右箭號 86"/>
          <p:cNvSpPr/>
          <p:nvPr/>
        </p:nvSpPr>
        <p:spPr>
          <a:xfrm>
            <a:off x="6514755" y="2769402"/>
            <a:ext cx="477630" cy="399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85575" y="4182021"/>
            <a:ext cx="2039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Toy Example</a:t>
            </a:r>
            <a:endParaRPr lang="zh-TW" altLang="en-US" sz="2800" b="1" i="1" u="sng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7757673" y="3498948"/>
            <a:ext cx="99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=w</a:t>
            </a:r>
            <a:r>
              <a:rPr lang="en-US" altLang="zh-TW" sz="2400" baseline="30000" dirty="0">
                <a:solidFill>
                  <a:srgbClr val="0000FF"/>
                </a:solidFill>
              </a:rPr>
              <a:t>999</a:t>
            </a:r>
            <a:endParaRPr lang="zh-TW" altLang="en-US" sz="2400" baseline="30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30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4" grpId="0" animBg="1"/>
      <p:bldP spid="68" grpId="0"/>
      <p:bldP spid="69" grpId="0"/>
      <p:bldP spid="10" grpId="0" animBg="1"/>
      <p:bldP spid="70" grpId="0" animBg="1"/>
      <p:bldP spid="71" grpId="0"/>
      <p:bldP spid="75" grpId="0"/>
      <p:bldP spid="76" grpId="0"/>
      <p:bldP spid="77" grpId="0"/>
      <p:bldP spid="78" grpId="0" animBg="1"/>
      <p:bldP spid="79" grpId="0" animBg="1"/>
      <p:bldP spid="80" grpId="0"/>
      <p:bldP spid="81" grpId="0"/>
      <p:bldP spid="15" grpId="0" animBg="1"/>
      <p:bldP spid="84" grpId="0" animBg="1"/>
      <p:bldP spid="85" grpId="0" animBg="1"/>
      <p:bldP spid="86" grpId="0" animBg="1"/>
      <p:bldP spid="16" grpId="0" animBg="1"/>
      <p:bldP spid="87" grpId="0" animBg="1"/>
      <p:bldP spid="6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5512891" y="2899787"/>
            <a:ext cx="2840433" cy="3729612"/>
            <a:chOff x="5674917" y="905495"/>
            <a:chExt cx="2840433" cy="3729612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4917" y="905495"/>
              <a:ext cx="2840433" cy="3729612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7176980" y="3010324"/>
              <a:ext cx="948862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add</a:t>
              </a:r>
              <a:endParaRPr lang="zh-TW" altLang="en-US" sz="2400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628650" y="1825624"/>
            <a:ext cx="5179722" cy="4710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03775"/>
          </a:xfrm>
        </p:spPr>
        <p:txBody>
          <a:bodyPr>
            <a:normAutofit/>
          </a:bodyPr>
          <a:lstStyle/>
          <a:p>
            <a:r>
              <a:rPr lang="en-US" altLang="zh-TW" dirty="0"/>
              <a:t>Long Short-term Memory (LSTM)</a:t>
            </a:r>
          </a:p>
          <a:p>
            <a:pPr lvl="1"/>
            <a:r>
              <a:rPr lang="en-US" altLang="zh-TW" sz="2800" dirty="0"/>
              <a:t>Can deal with gradient vanishing (not gradient explode)</a:t>
            </a:r>
          </a:p>
          <a:p>
            <a:pPr lvl="1"/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Helpful Techniques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142137" y="3086734"/>
            <a:ext cx="3631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Memory and input are </a:t>
            </a:r>
            <a:r>
              <a:rPr lang="en-US" altLang="zh-TW" sz="2400" b="1" i="1" u="sng" dirty="0"/>
              <a:t>added</a:t>
            </a:r>
            <a:endParaRPr lang="zh-TW" altLang="en-US" sz="2400" b="1" i="1" u="sng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142137" y="3933596"/>
            <a:ext cx="4601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The influence never disappears unless forget gate is closed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>
            <a:off x="1331138" y="4915869"/>
            <a:ext cx="624114" cy="399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044591" y="4862121"/>
            <a:ext cx="330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 Gradient vanishing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044590" y="5227888"/>
            <a:ext cx="330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(If forget gate is opened.)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4572000" y="6393325"/>
            <a:ext cx="2039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[Cho, EMNLP’14]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94474" y="5731808"/>
            <a:ext cx="4277526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Gated Recurrent Unit (GRU): </a:t>
            </a:r>
          </a:p>
          <a:p>
            <a:pPr algn="ctr"/>
            <a:r>
              <a:rPr lang="en-US" altLang="zh-TW" sz="2800" dirty="0"/>
              <a:t>simpler than LSTM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9397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5" grpId="0"/>
      <p:bldP spid="26" grpId="0"/>
      <p:bldP spid="13" grpId="0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Applications ……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15227" y="4829867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34276" y="368165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315227" y="256029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85325" y="481546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04374" y="370175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61443" y="3657437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104374" y="2567831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902115" y="482167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921164" y="3707973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378233" y="3701755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944117" y="2586783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上箭號 14"/>
          <p:cNvSpPr/>
          <p:nvPr/>
        </p:nvSpPr>
        <p:spPr>
          <a:xfrm>
            <a:off x="1659428" y="417857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上箭號 15"/>
          <p:cNvSpPr/>
          <p:nvPr/>
        </p:nvSpPr>
        <p:spPr>
          <a:xfrm>
            <a:off x="1659429" y="303499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684307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" name="手繪多邊形 17"/>
          <p:cNvSpPr/>
          <p:nvPr/>
        </p:nvSpPr>
        <p:spPr>
          <a:xfrm flipH="1">
            <a:off x="2395226" y="3426305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451296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449555" y="480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190588" y="481546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030331" y="48119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398980" y="254639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4210837" y="25275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7074543" y="255184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26" name="向上箭號 25"/>
          <p:cNvSpPr/>
          <p:nvPr/>
        </p:nvSpPr>
        <p:spPr>
          <a:xfrm>
            <a:off x="4454443" y="4205408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上箭號 26"/>
          <p:cNvSpPr/>
          <p:nvPr/>
        </p:nvSpPr>
        <p:spPr>
          <a:xfrm>
            <a:off x="4454444" y="3061824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上箭號 27"/>
          <p:cNvSpPr/>
          <p:nvPr/>
        </p:nvSpPr>
        <p:spPr>
          <a:xfrm>
            <a:off x="7272158" y="4209475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上箭號 28"/>
          <p:cNvSpPr/>
          <p:nvPr/>
        </p:nvSpPr>
        <p:spPr>
          <a:xfrm>
            <a:off x="7272159" y="3065891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弧形箭號 (上彎) 29"/>
          <p:cNvSpPr/>
          <p:nvPr/>
        </p:nvSpPr>
        <p:spPr>
          <a:xfrm>
            <a:off x="3116647" y="4133262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弧形箭號 (上彎) 30"/>
          <p:cNvSpPr/>
          <p:nvPr/>
        </p:nvSpPr>
        <p:spPr>
          <a:xfrm>
            <a:off x="5850328" y="4138524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手繪多邊形 31"/>
          <p:cNvSpPr/>
          <p:nvPr/>
        </p:nvSpPr>
        <p:spPr>
          <a:xfrm flipH="1">
            <a:off x="5158012" y="3419343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1754068" y="33066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2746025" y="363657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515671" y="36744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686212" y="3326569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517053" y="3318187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38" name="矩形 37"/>
          <p:cNvSpPr/>
          <p:nvPr/>
        </p:nvSpPr>
        <p:spPr>
          <a:xfrm>
            <a:off x="1928588" y="5896186"/>
            <a:ext cx="5730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Suzhou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39" name="Picture 8" descr="User Symbol Blue Clip 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19" y="5875281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圓角矩形圖說文字 39"/>
          <p:cNvSpPr/>
          <p:nvPr/>
        </p:nvSpPr>
        <p:spPr>
          <a:xfrm>
            <a:off x="2196914" y="5875281"/>
            <a:ext cx="5320139" cy="511860"/>
          </a:xfrm>
          <a:prstGeom prst="wedgeRoundRectCallout">
            <a:avLst>
              <a:gd name="adj1" fmla="val -61795"/>
              <a:gd name="adj2" fmla="val 3414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>
            <a:endCxn id="20" idx="2"/>
          </p:cNvCxnSpPr>
          <p:nvPr/>
        </p:nvCxnSpPr>
        <p:spPr>
          <a:xfrm flipH="1" flipV="1">
            <a:off x="1903341" y="5266617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803819" y="5243927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4768388" y="5283443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570295" y="162038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“arrive” in each slot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3472184" y="1611897"/>
            <a:ext cx="2915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</a:t>
            </a:r>
            <a:r>
              <a:rPr lang="en-US" altLang="zh-TW" sz="2400" dirty="0">
                <a:solidFill>
                  <a:srgbClr val="FF0000"/>
                </a:solidFill>
              </a:rPr>
              <a:t>Suzhou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6387886" y="1622335"/>
            <a:ext cx="233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“on” in each slot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1946825" y="2915243"/>
            <a:ext cx="5643125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 and output are both sequences with the same length</a:t>
            </a:r>
            <a:endParaRPr lang="zh-TW" altLang="en-US" sz="28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1952501" y="4139973"/>
            <a:ext cx="5643125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RNN can do more than that!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256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38213"/>
            <a:ext cx="8991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6982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One to Many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Poem generation</a:t>
            </a:r>
          </a:p>
          <a:p>
            <a:endParaRPr lang="en-US" altLang="zh-CN" dirty="0"/>
          </a:p>
          <a:p>
            <a:r>
              <a:rPr lang="en-US" altLang="zh-CN" dirty="0"/>
              <a:t>Music generation</a:t>
            </a:r>
          </a:p>
          <a:p>
            <a:endParaRPr lang="en-US" altLang="zh-CN" dirty="0"/>
          </a:p>
          <a:p>
            <a:r>
              <a:rPr lang="en-US" altLang="zh-CN" dirty="0"/>
              <a:t>Character-level Language Model</a:t>
            </a:r>
          </a:p>
          <a:p>
            <a:endParaRPr lang="en-US" altLang="zh-CN" dirty="0"/>
          </a:p>
          <a:p>
            <a:r>
              <a:rPr lang="en-US" altLang="zh-CN" dirty="0"/>
              <a:t>Image Captioning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3044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600"/>
            <a:ext cx="9144000" cy="490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99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219"/>
            <a:ext cx="9144000" cy="481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01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8570"/>
            <a:ext cx="7318928" cy="6753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37959" y="1157993"/>
            <a:ext cx="5520583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altLang="zh-CN" b="1" dirty="0"/>
              <a:t>GitHub Project: Awesome Recurrent Neural Networks</a:t>
            </a:r>
          </a:p>
          <a:p>
            <a:r>
              <a:rPr lang="en-US" altLang="zh-CN" dirty="0"/>
              <a:t>A curated list of resources dedicated to recurrent neural networks (closely related to </a:t>
            </a:r>
            <a:r>
              <a:rPr lang="en-US" altLang="zh-CN" i="1" dirty="0"/>
              <a:t>deep learning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en-US" altLang="zh-CN" dirty="0">
                <a:hlinkClick r:id="rId4"/>
              </a:rPr>
              <a:t>https://github.com/kjw0612/awesome-rnn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99541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42009"/>
            <a:ext cx="9144000" cy="51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0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160"/>
            <a:ext cx="9144000" cy="50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19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54567"/>
            <a:ext cx="9144000" cy="510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23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24506"/>
            <a:ext cx="9144000" cy="525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427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139"/>
            <a:ext cx="9144000" cy="499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36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28181"/>
            <a:ext cx="9144000" cy="494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81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160"/>
            <a:ext cx="9144000" cy="50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167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48225"/>
            <a:ext cx="9144000" cy="51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746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17929"/>
            <a:ext cx="9144000" cy="519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727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56610"/>
            <a:ext cx="9144000" cy="510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01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48" y="2196087"/>
            <a:ext cx="6709517" cy="45772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Alex graves, hand-writing generation [</a:t>
            </a:r>
            <a:r>
              <a:rPr lang="en-US" altLang="zh-CN" dirty="0">
                <a:hlinkClick r:id="rId3"/>
              </a:rPr>
              <a:t>link</a:t>
            </a:r>
            <a:r>
              <a:rPr lang="en-US" altLang="zh-CN" dirty="0"/>
              <a:t>]</a:t>
            </a:r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48583" y="3067940"/>
            <a:ext cx="3948157" cy="384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367327" y="5561888"/>
            <a:ext cx="393108" cy="146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48583" y="6018041"/>
            <a:ext cx="1692068" cy="831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50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32764"/>
            <a:ext cx="9144000" cy="504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267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931"/>
            <a:ext cx="9144000" cy="507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17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79501"/>
            <a:ext cx="914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737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72030"/>
            <a:ext cx="9144000" cy="510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221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504"/>
            <a:ext cx="9144000" cy="50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831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19294"/>
            <a:ext cx="9144000" cy="505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06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824"/>
            <a:ext cx="9144000" cy="501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913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60811"/>
            <a:ext cx="9144000" cy="51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279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Input is a vector sequence, but output is only one vector</a:t>
            </a:r>
            <a:endParaRPr lang="zh-TW" altLang="en-US" sz="2400" b="1" i="1" u="sng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90314" y="2431569"/>
            <a:ext cx="2714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Sentiment Analysis</a:t>
            </a:r>
            <a:endParaRPr lang="zh-TW" altLang="en-US" sz="2400" b="1" i="1" u="sng" dirty="0"/>
          </a:p>
        </p:txBody>
      </p:sp>
      <p:sp>
        <p:nvSpPr>
          <p:cNvPr id="18" name="矩形 17"/>
          <p:cNvSpPr/>
          <p:nvPr/>
        </p:nvSpPr>
        <p:spPr>
          <a:xfrm>
            <a:off x="1254755" y="4949260"/>
            <a:ext cx="461666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213679" y="4949260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275824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238235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200646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7423176" y="46290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endCxn id="19" idx="1"/>
          </p:cNvCxnSpPr>
          <p:nvPr/>
        </p:nvCxnSpPr>
        <p:spPr>
          <a:xfrm>
            <a:off x="1734721" y="539926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2685142" y="540203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5751922" y="540758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6702336" y="541036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4796866" y="540203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506359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461711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10200" y="5054767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5515862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V="1">
            <a:off x="6487839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V="1">
            <a:off x="7453044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254755" y="616397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我</a:t>
            </a:r>
            <a:endParaRPr lang="en-US" altLang="zh-TW" sz="2400" dirty="0"/>
          </a:p>
        </p:txBody>
      </p:sp>
      <p:sp>
        <p:nvSpPr>
          <p:cNvPr id="47" name="矩形 46"/>
          <p:cNvSpPr/>
          <p:nvPr/>
        </p:nvSpPr>
        <p:spPr>
          <a:xfrm>
            <a:off x="3197347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3668810" y="540481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V="1">
            <a:off x="3445379" y="5852035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2214881" y="6150256"/>
            <a:ext cx="492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觉</a:t>
            </a:r>
            <a:endParaRPr lang="en-US" altLang="zh-TW" sz="2400" dirty="0"/>
          </a:p>
        </p:txBody>
      </p:sp>
      <p:sp>
        <p:nvSpPr>
          <p:cNvPr id="51" name="矩形 50"/>
          <p:cNvSpPr/>
          <p:nvPr/>
        </p:nvSpPr>
        <p:spPr>
          <a:xfrm>
            <a:off x="5275824" y="620282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太</a:t>
            </a:r>
            <a:endParaRPr lang="en-US" altLang="zh-TW" sz="2400" dirty="0"/>
          </a:p>
        </p:txBody>
      </p:sp>
      <p:sp>
        <p:nvSpPr>
          <p:cNvPr id="52" name="矩形 51"/>
          <p:cNvSpPr/>
          <p:nvPr/>
        </p:nvSpPr>
        <p:spPr>
          <a:xfrm>
            <a:off x="3199157" y="617356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得</a:t>
            </a:r>
            <a:endParaRPr lang="en-US" altLang="zh-TW" sz="2400" dirty="0"/>
          </a:p>
        </p:txBody>
      </p:sp>
      <p:sp>
        <p:nvSpPr>
          <p:cNvPr id="53" name="矩形 52"/>
          <p:cNvSpPr/>
          <p:nvPr/>
        </p:nvSpPr>
        <p:spPr>
          <a:xfrm>
            <a:off x="6245137" y="620694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糟</a:t>
            </a:r>
            <a:endParaRPr lang="en-US" altLang="zh-TW" sz="2400" dirty="0"/>
          </a:p>
        </p:txBody>
      </p:sp>
      <p:sp>
        <p:nvSpPr>
          <p:cNvPr id="54" name="矩形 53"/>
          <p:cNvSpPr/>
          <p:nvPr/>
        </p:nvSpPr>
        <p:spPr>
          <a:xfrm>
            <a:off x="7219551" y="618279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了</a:t>
            </a:r>
            <a:endParaRPr lang="en-US" altLang="zh-TW" sz="24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7157350" y="2372551"/>
            <a:ext cx="465153" cy="2256614"/>
            <a:chOff x="6774969" y="2139801"/>
            <a:chExt cx="465153" cy="2256614"/>
          </a:xfrm>
        </p:grpSpPr>
        <p:sp>
          <p:nvSpPr>
            <p:cNvPr id="26" name="矩形 25"/>
            <p:cNvSpPr/>
            <p:nvPr/>
          </p:nvSpPr>
          <p:spPr>
            <a:xfrm>
              <a:off x="6774969" y="2139801"/>
              <a:ext cx="465153" cy="225661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橢圓 3"/>
            <p:cNvSpPr/>
            <p:nvPr/>
          </p:nvSpPr>
          <p:spPr>
            <a:xfrm>
              <a:off x="6816791" y="2587914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6816791" y="3499459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6816791" y="3037957"/>
              <a:ext cx="381507" cy="3815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6818786" y="3934184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6816791" y="2156426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7632246" y="234862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超</a:t>
            </a:r>
            <a:r>
              <a:rPr lang="zh-CN" altLang="en-US" sz="2400" dirty="0">
                <a:solidFill>
                  <a:srgbClr val="FF0000"/>
                </a:solidFill>
              </a:rPr>
              <a:t>赞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7635283" y="278058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好</a:t>
            </a:r>
            <a:r>
              <a:rPr lang="zh-CN" altLang="en-US" sz="2400" dirty="0">
                <a:solidFill>
                  <a:srgbClr val="FF0000"/>
                </a:solidFill>
              </a:rPr>
              <a:t>赞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7621594" y="321254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</a:rPr>
              <a:t>赞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628438" y="3690021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逊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7648828" y="412198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</a:rPr>
              <a:t>超</a:t>
            </a:r>
            <a:r>
              <a:rPr lang="zh-CN" altLang="en-US" sz="2400" dirty="0">
                <a:solidFill>
                  <a:srgbClr val="0000FF"/>
                </a:solidFill>
              </a:rPr>
              <a:t>逊</a:t>
            </a:r>
            <a:endParaRPr lang="zh-TW" altLang="en-US" sz="2400" dirty="0"/>
          </a:p>
        </p:txBody>
      </p:sp>
      <p:sp>
        <p:nvSpPr>
          <p:cNvPr id="64" name="摺角紙張 63"/>
          <p:cNvSpPr/>
          <p:nvPr/>
        </p:nvSpPr>
        <p:spPr>
          <a:xfrm>
            <a:off x="671395" y="3091837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看了</a:t>
            </a:r>
            <a:r>
              <a:rPr lang="zh-CN" altLang="en-US" dirty="0"/>
              <a:t>这部电影觉得很高兴</a:t>
            </a:r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5" name="摺角紙張 64"/>
          <p:cNvSpPr/>
          <p:nvPr/>
        </p:nvSpPr>
        <p:spPr>
          <a:xfrm>
            <a:off x="2764966" y="3108271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这部电影</a:t>
            </a:r>
            <a:r>
              <a:rPr lang="zh-TW" altLang="en-US" dirty="0"/>
              <a:t>太</a:t>
            </a:r>
            <a:r>
              <a:rPr lang="zh-CN" altLang="en-US" dirty="0"/>
              <a:t>糟</a:t>
            </a:r>
            <a:r>
              <a:rPr lang="zh-TW" altLang="en-US" dirty="0"/>
              <a:t>了</a:t>
            </a:r>
            <a:endParaRPr lang="en-US" altLang="zh-TW" dirty="0"/>
          </a:p>
          <a:p>
            <a:pPr algn="ctr"/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4869414" y="3091837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这部电影</a:t>
            </a:r>
            <a:r>
              <a:rPr lang="zh-TW" altLang="en-US" dirty="0"/>
              <a:t>很棒 </a:t>
            </a:r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557524" y="4005492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Positive (</a:t>
            </a:r>
            <a:r>
              <a:rPr lang="zh-CN" altLang="en-US" sz="2400" dirty="0">
                <a:solidFill>
                  <a:srgbClr val="FF0000"/>
                </a:solidFill>
              </a:rPr>
              <a:t>赞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2635290" y="4005491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Negative (</a:t>
            </a:r>
            <a:r>
              <a:rPr lang="zh-CN" altLang="en-US" sz="2400" dirty="0">
                <a:solidFill>
                  <a:srgbClr val="0000FF"/>
                </a:solidFill>
              </a:rPr>
              <a:t>逊</a:t>
            </a:r>
            <a:r>
              <a:rPr lang="en-US" altLang="zh-TW" sz="2400" dirty="0">
                <a:solidFill>
                  <a:srgbClr val="0000FF"/>
                </a:solidFill>
              </a:rPr>
              <a:t>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4869414" y="4008657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Positive (</a:t>
            </a:r>
            <a:r>
              <a:rPr lang="zh-CN" altLang="en-US" sz="2400" dirty="0">
                <a:solidFill>
                  <a:srgbClr val="FF0000"/>
                </a:solidFill>
              </a:rPr>
              <a:t>赞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4160963" y="6072139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710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  <p:bldP spid="19" grpId="0" animBg="1"/>
      <p:bldP spid="20" grpId="0" animBg="1"/>
      <p:bldP spid="21" grpId="0" animBg="1"/>
      <p:bldP spid="22" grpId="0" animBg="1"/>
      <p:bldP spid="42" grpId="0"/>
      <p:bldP spid="46" grpId="0"/>
      <p:bldP spid="47" grpId="0" animBg="1"/>
      <p:bldP spid="50" grpId="0"/>
      <p:bldP spid="51" grpId="0"/>
      <p:bldP spid="52" grpId="0"/>
      <p:bldP spid="53" grpId="0"/>
      <p:bldP spid="54" grpId="0"/>
      <p:bldP spid="59" grpId="0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/>
      <p:bldP spid="68" grpId="0"/>
      <p:bldP spid="69" grpId="0"/>
      <p:bldP spid="7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4164204" y="4355878"/>
            <a:ext cx="339834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sequences, </a:t>
            </a:r>
            <a:r>
              <a:rPr lang="en-US" altLang="zh-TW" sz="2400" b="1" i="1" u="sng" dirty="0"/>
              <a:t>but the output is shorter.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Speech Recognition</a:t>
            </a:r>
            <a:endParaRPr lang="zh-TW" altLang="en-US" b="1" i="1" u="sng" dirty="0"/>
          </a:p>
          <a:p>
            <a:endParaRPr lang="zh-TW" altLang="en-US" sz="2400" dirty="0"/>
          </a:p>
        </p:txBody>
      </p:sp>
      <p:grpSp>
        <p:nvGrpSpPr>
          <p:cNvPr id="5" name="群組 106"/>
          <p:cNvGrpSpPr>
            <a:grpSpLocks/>
          </p:cNvGrpSpPr>
          <p:nvPr/>
        </p:nvGrpSpPr>
        <p:grpSpPr bwMode="auto">
          <a:xfrm>
            <a:off x="4263826" y="6106583"/>
            <a:ext cx="3173419" cy="457065"/>
            <a:chOff x="467932" y="3914400"/>
            <a:chExt cx="2909888" cy="576263"/>
          </a:xfrm>
        </p:grpSpPr>
        <p:pic>
          <p:nvPicPr>
            <p:cNvPr id="6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4239125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659974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080823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501672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922521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343370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764219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185071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436035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4783763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5207169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630575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053981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647738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6900793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732419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124045" y="4495843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aseline="30000" dirty="0"/>
              <a:t>你</a:t>
            </a:r>
            <a:endParaRPr lang="zh-TW" altLang="en-US" sz="36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959839" y="3714937"/>
            <a:ext cx="181844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Trimming 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5374652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5791521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208390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625259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7042128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zh-CN" altLang="en-US" dirty="0"/>
              <a:t>好</a:t>
            </a:r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3874739" y="3185066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CN" altLang="en-US" sz="2400" dirty="0"/>
              <a:t>你好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49" name="矩形 48"/>
          <p:cNvSpPr/>
          <p:nvPr/>
        </p:nvSpPr>
        <p:spPr>
          <a:xfrm>
            <a:off x="685948" y="4453128"/>
            <a:ext cx="2314281" cy="8384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Why can’t it be “</a:t>
            </a:r>
            <a:r>
              <a:rPr lang="zh-CN" altLang="en-US" sz="2400" dirty="0"/>
              <a:t>你好好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cxnSp>
        <p:nvCxnSpPr>
          <p:cNvPr id="33" name="直線接點 32"/>
          <p:cNvCxnSpPr/>
          <p:nvPr/>
        </p:nvCxnSpPr>
        <p:spPr>
          <a:xfrm>
            <a:off x="4590269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5013675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5863378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6283893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6707299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7175565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向下箭號 35"/>
          <p:cNvSpPr/>
          <p:nvPr/>
        </p:nvSpPr>
        <p:spPr>
          <a:xfrm flipV="1">
            <a:off x="4355072" y="3645374"/>
            <a:ext cx="477301" cy="59313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3035657" y="5391295"/>
            <a:ext cx="126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2872888" y="3168428"/>
            <a:ext cx="126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4987898" y="3181363"/>
            <a:ext cx="2978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(character sequence)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7504292" y="5221376"/>
            <a:ext cx="1399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(vector </a:t>
            </a:r>
          </a:p>
          <a:p>
            <a:r>
              <a:rPr lang="en-US" altLang="zh-TW" sz="2400" dirty="0">
                <a:solidFill>
                  <a:srgbClr val="0000FF"/>
                </a:solidFill>
              </a:rPr>
              <a:t>sequence)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43398" y="3832944"/>
            <a:ext cx="2314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Problem?</a:t>
            </a:r>
            <a:endParaRPr lang="zh-TW" altLang="en-US" sz="2800" dirty="0"/>
          </a:p>
        </p:txBody>
      </p:sp>
      <p:sp>
        <p:nvSpPr>
          <p:cNvPr id="57" name="文字方塊 28"/>
          <p:cNvSpPr txBox="1"/>
          <p:nvPr/>
        </p:nvSpPr>
        <p:spPr>
          <a:xfrm>
            <a:off x="4509720" y="45082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aseline="30000" dirty="0"/>
              <a:t>你</a:t>
            </a:r>
            <a:endParaRPr lang="zh-TW" altLang="en-US" sz="3600" baseline="30000" dirty="0"/>
          </a:p>
        </p:txBody>
      </p:sp>
      <p:sp>
        <p:nvSpPr>
          <p:cNvPr id="58" name="文字方塊 28"/>
          <p:cNvSpPr txBox="1"/>
          <p:nvPr/>
        </p:nvSpPr>
        <p:spPr>
          <a:xfrm>
            <a:off x="4941899" y="4518002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aseline="30000" dirty="0"/>
              <a:t>你</a:t>
            </a:r>
            <a:endParaRPr lang="zh-TW" altLang="en-US" sz="3600" baseline="30000" dirty="0"/>
          </a:p>
        </p:txBody>
      </p:sp>
    </p:spTree>
    <p:extLst>
      <p:ext uri="{BB962C8B-B14F-4D97-AF65-F5344CB8AC3E}">
        <p14:creationId xmlns:p14="http://schemas.microsoft.com/office/powerpoint/2010/main" val="96657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 build="p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9" grpId="0"/>
      <p:bldP spid="37" grpId="0" animBg="1"/>
      <p:bldP spid="38" grpId="0"/>
      <p:bldP spid="41" grpId="0"/>
      <p:bldP spid="42" grpId="0"/>
      <p:bldP spid="43" grpId="0"/>
      <p:bldP spid="44" grpId="0"/>
      <p:bldP spid="48" grpId="0"/>
      <p:bldP spid="49" grpId="0" animBg="1"/>
      <p:bldP spid="36" grpId="0" animBg="1"/>
      <p:bldP spid="39" grpId="0"/>
      <p:bldP spid="55" grpId="0"/>
      <p:bldP spid="56" grpId="0"/>
      <p:bldP spid="47" grpId="0"/>
      <p:bldP spid="4" grpId="0"/>
      <p:bldP spid="57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Slot Filling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05693" y="2710170"/>
            <a:ext cx="6509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I would like to arrive </a:t>
            </a:r>
            <a:r>
              <a:rPr lang="en-US" altLang="zh-CN" sz="2400" dirty="0">
                <a:solidFill>
                  <a:srgbClr val="FF0000"/>
                </a:solidFill>
              </a:rPr>
              <a:t>Suzhou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on </a:t>
            </a:r>
            <a:r>
              <a:rPr lang="en-US" altLang="zh-TW" sz="2400" dirty="0">
                <a:solidFill>
                  <a:srgbClr val="0000FF"/>
                </a:solidFill>
              </a:rPr>
              <a:t>November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>
                <a:solidFill>
                  <a:srgbClr val="CC0099"/>
                </a:solidFill>
              </a:rPr>
              <a:t>.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7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811" y="1615013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圓角矩形圖說文字 5"/>
          <p:cNvSpPr/>
          <p:nvPr/>
        </p:nvSpPr>
        <p:spPr>
          <a:xfrm>
            <a:off x="2358365" y="2679522"/>
            <a:ext cx="5892800" cy="511860"/>
          </a:xfrm>
          <a:prstGeom prst="wedgeRoundRectCallout">
            <a:avLst>
              <a:gd name="adj1" fmla="val 45281"/>
              <a:gd name="adj2" fmla="val -149091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03646" y="3957127"/>
            <a:ext cx="3142343" cy="6091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ticket booking system</a:t>
            </a:r>
            <a:endParaRPr lang="zh-TW" altLang="en-US" sz="2400" dirty="0"/>
          </a:p>
        </p:txBody>
      </p:sp>
      <p:sp>
        <p:nvSpPr>
          <p:cNvPr id="10" name="向下箭號 9"/>
          <p:cNvSpPr/>
          <p:nvPr/>
        </p:nvSpPr>
        <p:spPr>
          <a:xfrm>
            <a:off x="5096780" y="3390890"/>
            <a:ext cx="556079" cy="4953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>
            <a:off x="5096780" y="4701183"/>
            <a:ext cx="556079" cy="4953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376837" y="5331419"/>
            <a:ext cx="1997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Destination: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76837" y="5850234"/>
            <a:ext cx="1997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time of arrival: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656939" y="5331419"/>
            <a:ext cx="121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Suzhou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668603" y="5850234"/>
            <a:ext cx="3157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November 2</a:t>
            </a:r>
            <a:r>
              <a:rPr lang="en-US" altLang="zh-TW" sz="2400" baseline="30000" dirty="0"/>
              <a:t>nd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grpSp>
        <p:nvGrpSpPr>
          <p:cNvPr id="13" name="群組 12"/>
          <p:cNvGrpSpPr/>
          <p:nvPr/>
        </p:nvGrpSpPr>
        <p:grpSpPr>
          <a:xfrm>
            <a:off x="2041767" y="5235376"/>
            <a:ext cx="1335070" cy="1115416"/>
            <a:chOff x="2041767" y="5235376"/>
            <a:chExt cx="1335070" cy="1115416"/>
          </a:xfrm>
        </p:grpSpPr>
        <p:sp>
          <p:nvSpPr>
            <p:cNvPr id="4" name="文字方塊 3"/>
            <p:cNvSpPr txBox="1"/>
            <p:nvPr/>
          </p:nvSpPr>
          <p:spPr>
            <a:xfrm>
              <a:off x="2041767" y="5524129"/>
              <a:ext cx="8987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Slot</a:t>
              </a:r>
              <a:endParaRPr lang="zh-TW" altLang="en-US" sz="2800" dirty="0"/>
            </a:p>
          </p:txBody>
        </p:sp>
        <p:sp>
          <p:nvSpPr>
            <p:cNvPr id="9" name="左大括弧 8"/>
            <p:cNvSpPr/>
            <p:nvPr/>
          </p:nvSpPr>
          <p:spPr>
            <a:xfrm>
              <a:off x="2938072" y="5235376"/>
              <a:ext cx="438765" cy="1115416"/>
            </a:xfrm>
            <a:prstGeom prst="leftBrace">
              <a:avLst>
                <a:gd name="adj1" fmla="val 35665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线形标注 1(无边框) 16"/>
          <p:cNvSpPr/>
          <p:nvPr/>
        </p:nvSpPr>
        <p:spPr>
          <a:xfrm>
            <a:off x="297934" y="3466791"/>
            <a:ext cx="2056217" cy="1536410"/>
          </a:xfrm>
          <a:prstGeom prst="callout1">
            <a:avLst>
              <a:gd name="adj1" fmla="val 50225"/>
              <a:gd name="adj2" fmla="val 98906"/>
              <a:gd name="adj3" fmla="val 48256"/>
              <a:gd name="adj4" fmla="val 170406"/>
            </a:avLst>
          </a:prstGeom>
          <a:ln w="38100">
            <a:solidFill>
              <a:schemeClr val="accent5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/>
              <a:t>Focus on:</a:t>
            </a:r>
          </a:p>
          <a:p>
            <a:r>
              <a:rPr lang="en-US" altLang="zh-CN" sz="2000" b="1" dirty="0"/>
              <a:t>Source</a:t>
            </a:r>
          </a:p>
          <a:p>
            <a:r>
              <a:rPr lang="en-US" altLang="zh-CN" sz="2000" b="1" dirty="0"/>
              <a:t>Destination</a:t>
            </a:r>
          </a:p>
          <a:p>
            <a:r>
              <a:rPr lang="en-US" altLang="zh-CN" sz="2000" b="1" dirty="0"/>
              <a:t>Arrival time</a:t>
            </a:r>
          </a:p>
          <a:p>
            <a:r>
              <a:rPr lang="en-US" altLang="zh-CN" sz="2000" b="1" dirty="0"/>
              <a:t>Departure time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5177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10" grpId="0" animBg="1"/>
      <p:bldP spid="12" grpId="0" animBg="1"/>
      <p:bldP spid="11" grpId="0"/>
      <p:bldP spid="14" grpId="0"/>
      <p:bldP spid="15" grpId="0"/>
      <p:bldP spid="16" grpId="0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sequences, </a:t>
            </a:r>
            <a:r>
              <a:rPr lang="en-US" altLang="zh-TW" sz="2400" b="1" i="1" u="sng" dirty="0"/>
              <a:t>but the output is shorter.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sz="2400" dirty="0"/>
              <a:t>Connectionist Temporal Classification</a:t>
            </a:r>
            <a:r>
              <a:rPr lang="zh-TW" altLang="en-US" sz="2400" dirty="0"/>
              <a:t> </a:t>
            </a:r>
            <a:r>
              <a:rPr lang="en-US" altLang="zh-TW" sz="2400" dirty="0"/>
              <a:t>(CTC) </a:t>
            </a:r>
            <a:r>
              <a:rPr lang="en-US" altLang="zh-TW" sz="1800" dirty="0">
                <a:solidFill>
                  <a:srgbClr val="0000FF"/>
                </a:solidFill>
              </a:rPr>
              <a:t>[Alex Graves, ICML’06][Alex Graves, ICML’14][Haşim </a:t>
            </a:r>
            <a:r>
              <a:rPr lang="en-US" altLang="zh-TW" sz="1800" dirty="0" err="1">
                <a:solidFill>
                  <a:srgbClr val="0000FF"/>
                </a:solidFill>
              </a:rPr>
              <a:t>Sak</a:t>
            </a:r>
            <a:r>
              <a:rPr lang="en-US" altLang="zh-TW" sz="1800" dirty="0">
                <a:solidFill>
                  <a:srgbClr val="0000FF"/>
                </a:solidFill>
              </a:rPr>
              <a:t>, Interspeech’15][</a:t>
            </a:r>
            <a:r>
              <a:rPr lang="en-US" altLang="zh-TW" sz="1800" dirty="0" err="1">
                <a:solidFill>
                  <a:srgbClr val="0000FF"/>
                </a:solidFill>
              </a:rPr>
              <a:t>Jie</a:t>
            </a:r>
            <a:r>
              <a:rPr lang="en-US" altLang="zh-TW" sz="1800" dirty="0">
                <a:solidFill>
                  <a:srgbClr val="0000FF"/>
                </a:solidFill>
              </a:rPr>
              <a:t> Li, Interspeech’15][Andrew Senior, ASRU’15]</a:t>
            </a:r>
          </a:p>
          <a:p>
            <a:endParaRPr lang="en-US" altLang="zh-TW" sz="2400" dirty="0"/>
          </a:p>
        </p:txBody>
      </p:sp>
      <p:grpSp>
        <p:nvGrpSpPr>
          <p:cNvPr id="21" name="群組 20"/>
          <p:cNvGrpSpPr/>
          <p:nvPr/>
        </p:nvGrpSpPr>
        <p:grpSpPr>
          <a:xfrm>
            <a:off x="431370" y="4871193"/>
            <a:ext cx="3421870" cy="461665"/>
            <a:chOff x="855154" y="4239504"/>
            <a:chExt cx="3421870" cy="461665"/>
          </a:xfrm>
        </p:grpSpPr>
        <p:sp>
          <p:nvSpPr>
            <p:cNvPr id="5" name="文字方塊 4"/>
            <p:cNvSpPr txBox="1"/>
            <p:nvPr/>
          </p:nvSpPr>
          <p:spPr>
            <a:xfrm>
              <a:off x="855154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你</a:t>
              </a:r>
              <a:endParaRPr lang="zh-TW" altLang="en-US" sz="2400" baseline="30000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1272023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688892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105761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522630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939499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56368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773237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5425370" y="4878240"/>
            <a:ext cx="3421870" cy="461665"/>
            <a:chOff x="855154" y="5208233"/>
            <a:chExt cx="3421870" cy="461665"/>
          </a:xfrm>
        </p:grpSpPr>
        <p:sp>
          <p:nvSpPr>
            <p:cNvPr id="13" name="文字方塊 12"/>
            <p:cNvSpPr txBox="1"/>
            <p:nvPr/>
          </p:nvSpPr>
          <p:spPr>
            <a:xfrm>
              <a:off x="855154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你</a:t>
              </a:r>
              <a:endParaRPr lang="zh-TW" altLang="en-US" sz="2400" baseline="300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272023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688892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105761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522630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939499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356368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773237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538543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59392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380241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801090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2221939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642788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063637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484489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5977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1083181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1506587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1929993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2353399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77680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200211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362361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5547633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5968482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6389331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6810180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7231029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651878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8072727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493579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單箭頭接點 66"/>
          <p:cNvCxnSpPr/>
          <p:nvPr/>
        </p:nvCxnSpPr>
        <p:spPr>
          <a:xfrm flipV="1">
            <a:off x="566886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flipV="1">
            <a:off x="6092271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6515677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V="1">
            <a:off x="6939083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7362489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778589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8209301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 flipV="1">
            <a:off x="863270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/>
          <p:cNvSpPr txBox="1"/>
          <p:nvPr/>
        </p:nvSpPr>
        <p:spPr>
          <a:xfrm>
            <a:off x="1363936" y="3907403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CN" altLang="en-US" sz="2400" dirty="0"/>
              <a:t>你好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0" name="向下箭號 89"/>
          <p:cNvSpPr/>
          <p:nvPr/>
        </p:nvSpPr>
        <p:spPr>
          <a:xfrm flipV="1">
            <a:off x="1817833" y="4422869"/>
            <a:ext cx="477301" cy="45537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6431291" y="3854427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CN" altLang="en-US" sz="2400" dirty="0"/>
              <a:t>你</a:t>
            </a:r>
            <a:r>
              <a:rPr lang="zh-TW" altLang="en-US" sz="2400" dirty="0"/>
              <a:t>好</a:t>
            </a:r>
            <a:r>
              <a:rPr lang="zh-CN" altLang="en-US" sz="2400" dirty="0"/>
              <a:t>好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2" name="向下箭號 91"/>
          <p:cNvSpPr/>
          <p:nvPr/>
        </p:nvSpPr>
        <p:spPr>
          <a:xfrm flipV="1">
            <a:off x="6885188" y="4369893"/>
            <a:ext cx="477301" cy="45443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接點 92"/>
          <p:cNvCxnSpPr/>
          <p:nvPr/>
        </p:nvCxnSpPr>
        <p:spPr>
          <a:xfrm>
            <a:off x="959392" y="5121747"/>
            <a:ext cx="68136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206961" y="5140752"/>
            <a:ext cx="1523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/>
          <p:nvPr/>
        </p:nvCxnSpPr>
        <p:spPr>
          <a:xfrm>
            <a:off x="5956136" y="5149528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>
            <a:off x="7196216" y="5173891"/>
            <a:ext cx="33254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>
            <a:off x="8120508" y="5173891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2975528" y="3791792"/>
            <a:ext cx="3123873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Add an extra symbol “</a:t>
            </a:r>
            <a:r>
              <a:rPr lang="el-GR" altLang="zh-TW" sz="2400" dirty="0"/>
              <a:t>φ</a:t>
            </a:r>
            <a:r>
              <a:rPr lang="en-US" altLang="zh-TW" sz="2400" dirty="0"/>
              <a:t>” representing “null”</a:t>
            </a:r>
            <a:endParaRPr lang="zh-TW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309377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89" grpId="0"/>
      <p:bldP spid="90" grpId="0" animBg="1"/>
      <p:bldP spid="91" grpId="0"/>
      <p:bldP spid="92" grpId="0" animBg="1"/>
      <p:bldP spid="2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CTC: Training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21783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042632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63481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884330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305179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726028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2572741" y="4019162"/>
            <a:ext cx="924636" cy="461666"/>
            <a:chOff x="1684912" y="4239503"/>
            <a:chExt cx="924636" cy="461666"/>
          </a:xfrm>
        </p:grpSpPr>
        <p:sp>
          <p:nvSpPr>
            <p:cNvPr id="13" name="文字方塊 12"/>
            <p:cNvSpPr txBox="1"/>
            <p:nvPr/>
          </p:nvSpPr>
          <p:spPr>
            <a:xfrm>
              <a:off x="1684912" y="423950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你</a:t>
              </a:r>
              <a:endParaRPr lang="zh-TW" altLang="en-US" sz="2400" baseline="30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105761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好</a:t>
              </a:r>
              <a:endParaRPr lang="zh-TW" altLang="en-US" sz="2400" baseline="30000" dirty="0"/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1154246" y="2898761"/>
            <a:ext cx="1439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Acoustic</a:t>
            </a:r>
          </a:p>
          <a:p>
            <a:r>
              <a:rPr lang="en-US" altLang="zh-TW" sz="2400" dirty="0"/>
              <a:t>Features: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055045" y="4019163"/>
            <a:ext cx="1439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Label: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463418" y="4938323"/>
            <a:ext cx="3571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possible alignments are considered as correct.</a:t>
            </a:r>
            <a:endParaRPr lang="zh-TW" altLang="en-US" sz="2400" dirty="0"/>
          </a:p>
        </p:txBody>
      </p:sp>
      <p:grpSp>
        <p:nvGrpSpPr>
          <p:cNvPr id="61" name="群組 60"/>
          <p:cNvGrpSpPr/>
          <p:nvPr/>
        </p:nvGrpSpPr>
        <p:grpSpPr>
          <a:xfrm>
            <a:off x="5672198" y="1764656"/>
            <a:ext cx="2599806" cy="1126614"/>
            <a:chOff x="5645930" y="1094636"/>
            <a:chExt cx="2599806" cy="1126614"/>
          </a:xfrm>
        </p:grpSpPr>
        <p:sp>
          <p:nvSpPr>
            <p:cNvPr id="23" name="矩形 22"/>
            <p:cNvSpPr/>
            <p:nvPr/>
          </p:nvSpPr>
          <p:spPr>
            <a:xfrm>
              <a:off x="5770800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191649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6612498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033347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454196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875045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645930" y="174847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你</a:t>
              </a:r>
              <a:endParaRPr lang="zh-TW" altLang="en-US" sz="2400" baseline="300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482696" y="1759585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6066779" y="174847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917602" y="174847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7326032" y="1737361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7741949" y="1759585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62" name="群組 61"/>
          <p:cNvGrpSpPr/>
          <p:nvPr/>
        </p:nvGrpSpPr>
        <p:grpSpPr>
          <a:xfrm>
            <a:off x="5672198" y="3139201"/>
            <a:ext cx="2599806" cy="1122747"/>
            <a:chOff x="5601148" y="2621739"/>
            <a:chExt cx="2599806" cy="1122747"/>
          </a:xfrm>
        </p:grpSpPr>
        <p:sp>
          <p:nvSpPr>
            <p:cNvPr id="37" name="矩形 36"/>
            <p:cNvSpPr/>
            <p:nvPr/>
          </p:nvSpPr>
          <p:spPr>
            <a:xfrm>
              <a:off x="5726018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46867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567716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88565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409414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830263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601148" y="3271710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你</a:t>
              </a:r>
              <a:endParaRPr lang="zh-TW" altLang="en-US" sz="2400" baseline="300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6881438" y="3282821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6021997" y="3271709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6416877" y="3277052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7308950" y="3260597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7697167" y="3282821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64" name="群組 63"/>
          <p:cNvGrpSpPr/>
          <p:nvPr/>
        </p:nvGrpSpPr>
        <p:grpSpPr>
          <a:xfrm>
            <a:off x="5652585" y="4527434"/>
            <a:ext cx="2599806" cy="1140675"/>
            <a:chOff x="5662969" y="4040515"/>
            <a:chExt cx="2599806" cy="1140675"/>
          </a:xfrm>
        </p:grpSpPr>
        <p:sp>
          <p:nvSpPr>
            <p:cNvPr id="49" name="矩形 48"/>
            <p:cNvSpPr/>
            <p:nvPr/>
          </p:nvSpPr>
          <p:spPr>
            <a:xfrm>
              <a:off x="5781877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6202726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623575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7044424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7465273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886122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3" name="群組 62"/>
            <p:cNvGrpSpPr/>
            <p:nvPr/>
          </p:nvGrpSpPr>
          <p:grpSpPr>
            <a:xfrm>
              <a:off x="5662969" y="4675077"/>
              <a:ext cx="2599806" cy="506113"/>
              <a:chOff x="5645930" y="4807639"/>
              <a:chExt cx="2599806" cy="506113"/>
            </a:xfrm>
          </p:grpSpPr>
          <p:sp>
            <p:nvSpPr>
              <p:cNvPr id="55" name="文字方塊 54"/>
              <p:cNvSpPr txBox="1"/>
              <p:nvPr/>
            </p:nvSpPr>
            <p:spPr>
              <a:xfrm>
                <a:off x="5645930" y="4818752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/>
                  <a:t>你</a:t>
                </a:r>
                <a:endParaRPr lang="zh-TW" altLang="en-US" sz="2400" baseline="30000" dirty="0"/>
              </a:p>
            </p:txBody>
          </p:sp>
          <p:sp>
            <p:nvSpPr>
              <p:cNvPr id="56" name="文字方塊 55"/>
              <p:cNvSpPr txBox="1"/>
              <p:nvPr/>
            </p:nvSpPr>
            <p:spPr>
              <a:xfrm>
                <a:off x="7347069" y="4852087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/>
                  <a:t>好</a:t>
                </a:r>
                <a:endParaRPr lang="zh-TW" altLang="en-US" sz="2400" baseline="30000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6066779" y="4818751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6461659" y="4814763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6883475" y="4807639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7741949" y="4829863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</p:grpSp>
      </p:grpSp>
      <p:sp>
        <p:nvSpPr>
          <p:cNvPr id="65" name="文字方塊 64"/>
          <p:cNvSpPr txBox="1"/>
          <p:nvPr/>
        </p:nvSpPr>
        <p:spPr>
          <a:xfrm rot="5400000">
            <a:off x="6695676" y="5846074"/>
            <a:ext cx="676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7334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CTC: example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4335" y="4859183"/>
            <a:ext cx="83786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</a:rPr>
              <a:t>Graves, Alex, and </a:t>
            </a:r>
            <a:r>
              <a:rPr lang="en-US" altLang="zh-TW" dirty="0" err="1">
                <a:latin typeface="Arial" panose="020B0604020202020204" pitchFamily="34" charset="0"/>
              </a:rPr>
              <a:t>Navdeep</a:t>
            </a:r>
            <a:r>
              <a:rPr lang="en-US" altLang="zh-TW" dirty="0">
                <a:latin typeface="Arial" panose="020B0604020202020204" pitchFamily="34" charset="0"/>
              </a:rPr>
              <a:t> </a:t>
            </a:r>
            <a:r>
              <a:rPr lang="en-US" altLang="zh-TW" dirty="0" err="1">
                <a:latin typeface="Arial" panose="020B0604020202020204" pitchFamily="34" charset="0"/>
              </a:rPr>
              <a:t>Jaitly</a:t>
            </a:r>
            <a:r>
              <a:rPr lang="en-US" altLang="zh-TW" dirty="0">
                <a:latin typeface="Arial" panose="020B0604020202020204" pitchFamily="34" charset="0"/>
              </a:rPr>
              <a:t>. "Towards end-to-end speech recognition with recurrent neural networks." </a:t>
            </a:r>
            <a:r>
              <a:rPr lang="en-US" altLang="zh-TW" i="1" dirty="0">
                <a:latin typeface="Arial" panose="020B0604020202020204" pitchFamily="34" charset="0"/>
              </a:rPr>
              <a:t>Proceedings of the 31st International Conference on Machine Learning (ICML-14)</a:t>
            </a:r>
            <a:r>
              <a:rPr lang="en-US" altLang="zh-TW" dirty="0">
                <a:latin typeface="Arial" panose="020B0604020202020204" pitchFamily="34" charset="0"/>
              </a:rPr>
              <a:t>. 2014.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965993" y="2516627"/>
            <a:ext cx="253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HIS FRIEND’S 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37" y="3518057"/>
            <a:ext cx="8315325" cy="105727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429665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63991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41532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594105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776148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97149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137116" y="3441930"/>
            <a:ext cx="26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TW" dirty="0"/>
              <a:t>φ</a:t>
            </a:r>
            <a:endParaRPr lang="zh-TW" altLang="en-US" baseline="30000" dirty="0"/>
          </a:p>
          <a:p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63826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83355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02027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20864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39536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59498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6643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97236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160324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370570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4" name="右大括弧 23"/>
          <p:cNvSpPr/>
          <p:nvPr/>
        </p:nvSpPr>
        <p:spPr>
          <a:xfrm rot="16200000">
            <a:off x="4003527" y="108302"/>
            <a:ext cx="475935" cy="6235702"/>
          </a:xfrm>
          <a:prstGeom prst="rightBrace">
            <a:avLst>
              <a:gd name="adj1" fmla="val 5449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76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CN" altLang="en-US" dirty="0"/>
              <a:t>机器学习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3049576" y="5085982"/>
            <a:ext cx="2949101" cy="12737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Containing all information about input sequence</a:t>
            </a:r>
            <a:endParaRPr lang="zh-TW" altLang="en-US" sz="2400" dirty="0"/>
          </a:p>
        </p:txBody>
      </p:sp>
      <p:grpSp>
        <p:nvGrpSpPr>
          <p:cNvPr id="17" name="群組 16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8" name="矩形 17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文字方塊 18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21" name="矩形 20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2270836" y="4405792"/>
            <a:ext cx="1004976" cy="963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59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23" grpId="0" animBg="1"/>
      <p:bldP spid="2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CN" altLang="en-US" dirty="0"/>
              <a:t>机器学习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990584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952995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915406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042306" y="30837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910085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960557" y="318729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机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4815044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习</a:t>
            </a:r>
            <a:endParaRPr lang="zh-TW" altLang="en-US" sz="2400" dirty="0"/>
          </a:p>
        </p:txBody>
      </p:sp>
      <p:cxnSp>
        <p:nvCxnSpPr>
          <p:cNvPr id="2048" name="直線單箭頭接點 2047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280276" y="37880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2889159" y="30897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844760" y="30513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学</a:t>
              </a:r>
              <a:endParaRPr lang="zh-TW" altLang="en-US" sz="2400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5160908" y="37875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499636" y="44085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3466682" y="44113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417096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" name="文字方塊 2049"/>
          <p:cNvSpPr txBox="1"/>
          <p:nvPr/>
        </p:nvSpPr>
        <p:spPr>
          <a:xfrm>
            <a:off x="7396623" y="4144182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7367455" y="3125010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818053" y="5805746"/>
            <a:ext cx="3958604" cy="6066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Don’t know when to stop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5906387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871570" y="30832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776529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惯</a:t>
            </a:r>
            <a:endParaRPr lang="zh-TW" altLang="en-US" sz="2400" dirty="0"/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6109540" y="37708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408077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6855568" y="4147157"/>
            <a:ext cx="465153" cy="6141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6861056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6766015" y="3195165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性</a:t>
            </a:r>
          </a:p>
        </p:txBody>
      </p:sp>
      <p:cxnSp>
        <p:nvCxnSpPr>
          <p:cNvPr id="64" name="直線單箭頭接點 63"/>
          <p:cNvCxnSpPr/>
          <p:nvPr/>
        </p:nvCxnSpPr>
        <p:spPr>
          <a:xfrm>
            <a:off x="6397563" y="44224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flipV="1">
            <a:off x="7088154" y="3762556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2476500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3446578" y="34099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4417958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5389424" y="33866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手繪多邊形 91"/>
          <p:cNvSpPr/>
          <p:nvPr/>
        </p:nvSpPr>
        <p:spPr>
          <a:xfrm>
            <a:off x="6378898" y="3442137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3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9" grpId="0" animBg="1"/>
      <p:bldP spid="42" grpId="0" animBg="1"/>
      <p:bldP spid="22" grpId="0"/>
      <p:bldP spid="47" grpId="0"/>
      <p:bldP spid="2050" grpId="0"/>
      <p:bldP spid="65" grpId="0"/>
      <p:bldP spid="66" grpId="0" animBg="1"/>
      <p:bldP spid="38" grpId="0" animBg="1"/>
      <p:bldP spid="43" grpId="0" animBg="1"/>
      <p:bldP spid="44" grpId="0"/>
      <p:bldP spid="50" grpId="0" animBg="1"/>
      <p:bldP spid="56" grpId="0" animBg="1"/>
      <p:bldP spid="58" grpId="0"/>
      <p:bldP spid="7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CN" altLang="en-US" dirty="0"/>
              <a:t>机器学习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990584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952995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915406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042306" y="30837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910085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960557" y="318729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机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4815044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习</a:t>
            </a:r>
            <a:endParaRPr lang="zh-TW" altLang="en-US" sz="2400" dirty="0"/>
          </a:p>
        </p:txBody>
      </p:sp>
      <p:cxnSp>
        <p:nvCxnSpPr>
          <p:cNvPr id="2048" name="直線單箭頭接點 2047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280276" y="37880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2889159" y="30897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844760" y="30513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学</a:t>
              </a:r>
              <a:endParaRPr lang="zh-TW" altLang="en-US" sz="2400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5160908" y="37875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499636" y="44085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3466682" y="44113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417096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906387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871570" y="30832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6109540" y="37708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408077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2476500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3446578" y="34099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4417958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5389424" y="33866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4541452" y="5550811"/>
            <a:ext cx="3615205" cy="62101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Add a symbol “</a:t>
            </a:r>
            <a:r>
              <a:rPr lang="en-US" altLang="zh-TW" sz="2400" b="1" dirty="0"/>
              <a:t>===</a:t>
            </a:r>
            <a:r>
              <a:rPr lang="en-US" altLang="zh-TW" sz="2400" dirty="0"/>
              <a:t>“ (</a:t>
            </a:r>
            <a:r>
              <a:rPr lang="zh-CN" altLang="en-US" sz="2400" dirty="0"/>
              <a:t>断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3769743" y="6284240"/>
            <a:ext cx="5164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[Ilya Sutskever, NIPS’14][Dzmitry Bahdanau, arXiv’15]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 rot="5400000">
            <a:off x="5683898" y="3171839"/>
            <a:ext cx="91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===</a:t>
            </a:r>
            <a:endParaRPr lang="zh-TW" altLang="en-US" sz="2400" b="1" dirty="0"/>
          </a:p>
        </p:txBody>
      </p:sp>
      <p:sp>
        <p:nvSpPr>
          <p:cNvPr id="4" name="矩形 3"/>
          <p:cNvSpPr/>
          <p:nvPr/>
        </p:nvSpPr>
        <p:spPr>
          <a:xfrm>
            <a:off x="875763" y="3990915"/>
            <a:ext cx="1713444" cy="851541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844439" y="3990466"/>
            <a:ext cx="3659392" cy="88113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08110" y="3602122"/>
            <a:ext cx="1286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Encoder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288369" y="3676600"/>
            <a:ext cx="1286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Decoder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09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3" grpId="0" animBg="1"/>
      <p:bldP spid="91" grpId="0" animBg="1"/>
      <p:bldP spid="62" grpId="0" animBg="1"/>
      <p:bldP spid="69" grpId="0"/>
      <p:bldP spid="4" grpId="0" animBg="1"/>
      <p:bldP spid="50" grpId="0" animBg="1"/>
      <p:bldP spid="16" grpId="0"/>
      <p:bldP spid="5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2459865"/>
            <a:ext cx="7886700" cy="37170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7200" dirty="0"/>
              <a:t>Thanks!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040498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81070" y="2150772"/>
            <a:ext cx="6027313" cy="2781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4479432" y="4932608"/>
            <a:ext cx="0" cy="650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744604" y="5525935"/>
            <a:ext cx="56547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</a:t>
            </a:r>
            <a:r>
              <a:rPr lang="en-US" altLang="zh-CN" sz="2400" dirty="0">
                <a:solidFill>
                  <a:srgbClr val="FF0000"/>
                </a:solidFill>
              </a:rPr>
              <a:t>Suzhou  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892202" y="1251439"/>
            <a:ext cx="5101273" cy="496912"/>
            <a:chOff x="1737654" y="1328713"/>
            <a:chExt cx="5101273" cy="496912"/>
          </a:xfrm>
        </p:grpSpPr>
        <p:sp>
          <p:nvSpPr>
            <p:cNvPr id="14" name="文字方塊 59"/>
            <p:cNvSpPr txBox="1"/>
            <p:nvPr/>
          </p:nvSpPr>
          <p:spPr>
            <a:xfrm>
              <a:off x="1737654" y="1356333"/>
              <a:ext cx="9368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 algn="ctr">
                <a:defRPr/>
              </a:pPr>
              <a:r>
                <a:rPr lang="en-US" altLang="zh-TW" sz="2400" dirty="0"/>
                <a:t>other</a:t>
              </a:r>
              <a:endParaRPr lang="zh-TW" altLang="en-US" sz="2400" dirty="0"/>
            </a:p>
          </p:txBody>
        </p:sp>
        <p:sp>
          <p:nvSpPr>
            <p:cNvPr id="15" name="文字方塊 60"/>
            <p:cNvSpPr txBox="1"/>
            <p:nvPr/>
          </p:nvSpPr>
          <p:spPr>
            <a:xfrm>
              <a:off x="3696595" y="1363960"/>
              <a:ext cx="9368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 algn="ctr">
                <a:defRPr/>
              </a:pPr>
              <a:r>
                <a:rPr lang="en-US" altLang="zh-TW" sz="2400" dirty="0"/>
                <a:t>other</a:t>
              </a:r>
              <a:endParaRPr lang="zh-TW" altLang="en-US" sz="2400" dirty="0"/>
            </a:p>
          </p:txBody>
        </p:sp>
        <p:sp>
          <p:nvSpPr>
            <p:cNvPr id="16" name="文字方塊 61"/>
            <p:cNvSpPr txBox="1"/>
            <p:nvPr/>
          </p:nvSpPr>
          <p:spPr>
            <a:xfrm>
              <a:off x="2869007" y="1328713"/>
              <a:ext cx="865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rgbClr val="FF0000"/>
                  </a:solidFill>
                </a:rPr>
                <a:t>dest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字方塊 62"/>
            <p:cNvSpPr txBox="1"/>
            <p:nvPr/>
          </p:nvSpPr>
          <p:spPr>
            <a:xfrm>
              <a:off x="4804676" y="1354431"/>
              <a:ext cx="95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time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18" name="文字方塊 63"/>
            <p:cNvSpPr txBox="1"/>
            <p:nvPr/>
          </p:nvSpPr>
          <p:spPr>
            <a:xfrm>
              <a:off x="5886146" y="1361723"/>
              <a:ext cx="95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time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20" name="直接箭头连接符 19"/>
          <p:cNvCxnSpPr/>
          <p:nvPr/>
        </p:nvCxnSpPr>
        <p:spPr>
          <a:xfrm flipV="1">
            <a:off x="4309860" y="1690689"/>
            <a:ext cx="0" cy="650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071969" y="3077964"/>
            <a:ext cx="3680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406942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6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7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/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/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393567" y="5683875"/>
            <a:ext cx="1247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Suzhou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834177" y="2669860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a word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645713" y="3136112"/>
            <a:ext cx="343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(Each word is represented as a vector)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34177" y="1784875"/>
            <a:ext cx="362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Solving slot filling by Feedforward network?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384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49" grpId="0" animBg="1"/>
      <p:bldP spid="24" grpId="0"/>
      <p:bldP spid="65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1883</TotalTime>
  <Words>2552</Words>
  <Application>Microsoft Office PowerPoint</Application>
  <PresentationFormat>全屏显示(4:3)</PresentationFormat>
  <Paragraphs>1226</Paragraphs>
  <Slides>76</Slides>
  <Notes>37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Helvetica</vt:lpstr>
      <vt:lpstr>Wingdings</vt:lpstr>
      <vt:lpstr>Office 佈景主題</vt:lpstr>
      <vt:lpstr>方程式</vt:lpstr>
      <vt:lpstr>Recurrent Neural Network (RNN)</vt:lpstr>
      <vt:lpstr>RNN的输入-输出结构</vt:lpstr>
      <vt:lpstr>RNN的输入-输出结构</vt:lpstr>
      <vt:lpstr>PowerPoint 演示文稿</vt:lpstr>
      <vt:lpstr>PowerPoint 演示文稿</vt:lpstr>
      <vt:lpstr>Demo</vt:lpstr>
      <vt:lpstr>Example Application</vt:lpstr>
      <vt:lpstr>PowerPoint 演示文稿</vt:lpstr>
      <vt:lpstr>Example Application</vt:lpstr>
      <vt:lpstr>1-of-N encoding</vt:lpstr>
      <vt:lpstr>Beyond 1-of-N encoding</vt:lpstr>
      <vt:lpstr>Example Application</vt:lpstr>
      <vt:lpstr>Example Application</vt:lpstr>
      <vt:lpstr>Recurrent Neural Network (RNN)</vt:lpstr>
      <vt:lpstr>Example</vt:lpstr>
      <vt:lpstr>Example</vt:lpstr>
      <vt:lpstr>Example</vt:lpstr>
      <vt:lpstr>RNN</vt:lpstr>
      <vt:lpstr>RNN</vt:lpstr>
      <vt:lpstr>Of course it can be deep …</vt:lpstr>
      <vt:lpstr>Elman Network &amp; Jordan Network</vt:lpstr>
      <vt:lpstr>Bidirectional RNN</vt:lpstr>
      <vt:lpstr> Long Short-term Memory (LSTM)</vt:lpstr>
      <vt:lpstr>PowerPoint 演示文稿</vt:lpstr>
      <vt:lpstr>LSTM - Example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LSTM</vt:lpstr>
      <vt:lpstr>LSTM</vt:lpstr>
      <vt:lpstr>LSTM</vt:lpstr>
      <vt:lpstr>PowerPoint 演示文稿</vt:lpstr>
      <vt:lpstr>PowerPoint 演示文稿</vt:lpstr>
      <vt:lpstr>PowerPoint 演示文稿</vt:lpstr>
      <vt:lpstr>Learning</vt:lpstr>
      <vt:lpstr>Unfortunately …… </vt:lpstr>
      <vt:lpstr>The error surface is rough.</vt:lpstr>
      <vt:lpstr>Why? </vt:lpstr>
      <vt:lpstr>Helpful Techniques</vt:lpstr>
      <vt:lpstr>More Applications ……</vt:lpstr>
      <vt:lpstr>PowerPoint 演示文稿</vt:lpstr>
      <vt:lpstr>One to Many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Many to one</vt:lpstr>
      <vt:lpstr>Many to Many (Output is shorter)</vt:lpstr>
      <vt:lpstr>Many to Many (Output is shorter)</vt:lpstr>
      <vt:lpstr>Many to Many (Output is shorter)</vt:lpstr>
      <vt:lpstr>Many to Many (Output is shorter)</vt:lpstr>
      <vt:lpstr>Many to Many (No Limitation)</vt:lpstr>
      <vt:lpstr>Many to Many (No Limitation)</vt:lpstr>
      <vt:lpstr>Many to Many (No Limitation)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 (RNN)</dc:title>
  <dc:creator>Hung-yi Lee</dc:creator>
  <cp:lastModifiedBy>吴 语港</cp:lastModifiedBy>
  <cp:revision>133</cp:revision>
  <dcterms:created xsi:type="dcterms:W3CDTF">2016-12-22T03:23:40Z</dcterms:created>
  <dcterms:modified xsi:type="dcterms:W3CDTF">2019-11-06T01:15:23Z</dcterms:modified>
</cp:coreProperties>
</file>